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66"/>
  </p:notesMasterIdLst>
  <p:handoutMasterIdLst>
    <p:handoutMasterId r:id="rId67"/>
  </p:handoutMasterIdLst>
  <p:sldIdLst>
    <p:sldId id="453" r:id="rId3"/>
    <p:sldId id="455" r:id="rId4"/>
    <p:sldId id="454" r:id="rId5"/>
    <p:sldId id="456" r:id="rId6"/>
    <p:sldId id="457" r:id="rId7"/>
    <p:sldId id="458" r:id="rId8"/>
    <p:sldId id="459" r:id="rId9"/>
    <p:sldId id="460" r:id="rId10"/>
    <p:sldId id="502" r:id="rId11"/>
    <p:sldId id="503" r:id="rId12"/>
    <p:sldId id="504" r:id="rId13"/>
    <p:sldId id="475" r:id="rId14"/>
    <p:sldId id="476" r:id="rId15"/>
    <p:sldId id="477" r:id="rId16"/>
    <p:sldId id="478" r:id="rId17"/>
    <p:sldId id="479" r:id="rId18"/>
    <p:sldId id="480" r:id="rId19"/>
    <p:sldId id="481" r:id="rId20"/>
    <p:sldId id="482" r:id="rId21"/>
    <p:sldId id="483" r:id="rId22"/>
    <p:sldId id="484" r:id="rId23"/>
    <p:sldId id="485" r:id="rId24"/>
    <p:sldId id="486" r:id="rId25"/>
    <p:sldId id="487" r:id="rId26"/>
    <p:sldId id="488" r:id="rId27"/>
    <p:sldId id="505" r:id="rId28"/>
    <p:sldId id="506" r:id="rId29"/>
    <p:sldId id="509" r:id="rId30"/>
    <p:sldId id="517" r:id="rId31"/>
    <p:sldId id="518" r:id="rId32"/>
    <p:sldId id="519" r:id="rId33"/>
    <p:sldId id="520" r:id="rId34"/>
    <p:sldId id="521" r:id="rId35"/>
    <p:sldId id="522" r:id="rId36"/>
    <p:sldId id="523" r:id="rId37"/>
    <p:sldId id="524" r:id="rId38"/>
    <p:sldId id="525" r:id="rId39"/>
    <p:sldId id="526" r:id="rId40"/>
    <p:sldId id="527" r:id="rId41"/>
    <p:sldId id="528" r:id="rId42"/>
    <p:sldId id="529" r:id="rId43"/>
    <p:sldId id="530" r:id="rId44"/>
    <p:sldId id="531" r:id="rId45"/>
    <p:sldId id="532" r:id="rId46"/>
    <p:sldId id="533" r:id="rId47"/>
    <p:sldId id="534" r:id="rId48"/>
    <p:sldId id="535" r:id="rId49"/>
    <p:sldId id="536" r:id="rId50"/>
    <p:sldId id="537" r:id="rId51"/>
    <p:sldId id="538" r:id="rId52"/>
    <p:sldId id="539" r:id="rId53"/>
    <p:sldId id="540" r:id="rId54"/>
    <p:sldId id="541" r:id="rId55"/>
    <p:sldId id="542" r:id="rId56"/>
    <p:sldId id="543" r:id="rId57"/>
    <p:sldId id="544" r:id="rId58"/>
    <p:sldId id="497" r:id="rId59"/>
    <p:sldId id="545" r:id="rId60"/>
    <p:sldId id="546" r:id="rId61"/>
    <p:sldId id="547" r:id="rId62"/>
    <p:sldId id="548" r:id="rId63"/>
    <p:sldId id="500" r:id="rId64"/>
    <p:sldId id="516" r:id="rId6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09B291E-4D63-44D8-9FE2-F9EEBB49D803}">
          <p14:sldIdLst>
            <p14:sldId id="453"/>
            <p14:sldId id="455"/>
            <p14:sldId id="454"/>
          </p14:sldIdLst>
        </p14:section>
        <p14:section name="Functions" id="{E62E72CC-21EE-4242-933D-F63A61555FC9}">
          <p14:sldIdLst>
            <p14:sldId id="456"/>
            <p14:sldId id="457"/>
            <p14:sldId id="458"/>
            <p14:sldId id="459"/>
            <p14:sldId id="460"/>
            <p14:sldId id="502"/>
            <p14:sldId id="503"/>
            <p14:sldId id="504"/>
          </p14:sldIdLst>
        </p14:section>
        <p14:section name="Stored Procedures" id="{9B223023-437F-44BD-AE05-7AB81D7541EC}">
          <p14:sldIdLst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505"/>
            <p14:sldId id="506"/>
            <p14:sldId id="509"/>
          </p14:sldIdLst>
        </p14:section>
        <p14:section name="Transactions" id="{FE37AE88-EE08-4F86-AF8D-AA956F9E60C9}">
          <p14:sldIdLst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</p14:sldIdLst>
        </p14:section>
        <p14:section name="ACID Model" id="{F6679D65-7D0B-4F7B-8A1B-D2C01C27DBCC}">
          <p14:sldIdLst>
            <p14:sldId id="526"/>
            <p14:sldId id="527"/>
            <p14:sldId id="528"/>
            <p14:sldId id="529"/>
            <p14:sldId id="530"/>
            <p14:sldId id="531"/>
          </p14:sldIdLst>
        </p14:section>
        <p14:section name="Triggers" id="{56F0CD3F-9AF1-4A80-A0CD-838DBE0D7B49}">
          <p14:sldIdLst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</p14:sldIdLst>
        </p14:section>
        <p14:section name="Database Security" id="{856A72B2-ADE7-485C-B3C2-509A2B606674}">
          <p14:sldIdLst>
            <p14:sldId id="540"/>
            <p14:sldId id="541"/>
            <p14:sldId id="542"/>
            <p14:sldId id="543"/>
            <p14:sldId id="544"/>
          </p14:sldIdLst>
        </p14:section>
        <p14:section name="Summary" id="{74E48815-88DC-41B3-A7D7-FC3F3F742483}">
          <p14:sldIdLst>
            <p14:sldId id="497"/>
            <p14:sldId id="545"/>
            <p14:sldId id="546"/>
            <p14:sldId id="547"/>
            <p14:sldId id="548"/>
            <p14:sldId id="500"/>
            <p14:sldId id="5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ftUniLector" initials="S" lastIdx="1" clrIdx="0">
    <p:extLst>
      <p:ext uri="{19B8F6BF-5375-455C-9EA6-DF929625EA0E}">
        <p15:presenceInfo xmlns:p15="http://schemas.microsoft.com/office/powerpoint/2012/main" userId="SoftUniLec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ABFF"/>
    <a:srgbClr val="C6C0AA"/>
    <a:srgbClr val="F3BE60"/>
    <a:srgbClr val="00B050"/>
    <a:srgbClr val="613306"/>
    <a:srgbClr val="371D03"/>
    <a:srgbClr val="482604"/>
    <a:srgbClr val="FFF0D9"/>
    <a:srgbClr val="7030A0"/>
    <a:srgbClr val="00582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68" autoAdjust="0"/>
    <p:restoredTop sz="78044" autoAdjust="0"/>
  </p:normalViewPr>
  <p:slideViewPr>
    <p:cSldViewPr>
      <p:cViewPr varScale="1">
        <p:scale>
          <a:sx n="66" d="100"/>
          <a:sy n="66" d="100"/>
        </p:scale>
        <p:origin x="264" y="4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commentAuthors" Target="commentAuthors.xml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5/21/2018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5/21/2018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586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4A168B-E675-4B5B-A100-7BE280D1D07A}" type="slidenum">
              <a:rPr lang="en-US"/>
              <a:pPr/>
              <a:t>12</a:t>
            </a:fld>
            <a:r>
              <a:rPr lang="en-US" dirty="0"/>
              <a:t>##</a:t>
            </a:r>
          </a:p>
        </p:txBody>
      </p:sp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25885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577010-E72C-43E2-A3EA-4608701522CE}" type="slidenum">
              <a:rPr lang="en-US"/>
              <a:pPr/>
              <a:t>18</a:t>
            </a:fld>
            <a:r>
              <a:rPr lang="en-US" dirty="0"/>
              <a:t>##</a:t>
            </a:r>
          </a:p>
        </p:txBody>
      </p:sp>
      <p:sp>
        <p:nvSpPr>
          <p:cNvPr id="488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8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21623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065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168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A7091-1169-4A3F-A158-1ACE5A626F08}" type="slidenum">
              <a:rPr lang="en-US"/>
              <a:pPr/>
              <a:t>26</a:t>
            </a:fld>
            <a:r>
              <a:rPr lang="en-US" dirty="0"/>
              <a:t>##</a:t>
            </a:r>
            <a:endParaRPr lang="en-US" sz="1100" dirty="0"/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481" y="4416099"/>
            <a:ext cx="5504853" cy="418245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733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A7091-1169-4A3F-A158-1ACE5A626F08}" type="slidenum">
              <a:rPr lang="en-US"/>
              <a:pPr/>
              <a:t>27</a:t>
            </a:fld>
            <a:r>
              <a:rPr lang="en-US" dirty="0"/>
              <a:t>##</a:t>
            </a:r>
            <a:endParaRPr lang="en-US" sz="1100" dirty="0"/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481" y="4416099"/>
            <a:ext cx="5504853" cy="418245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3879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A7091-1169-4A3F-A158-1ACE5A626F08}" type="slidenum">
              <a:rPr lang="en-US"/>
              <a:pPr/>
              <a:t>28</a:t>
            </a:fld>
            <a:r>
              <a:rPr lang="en-US" dirty="0"/>
              <a:t>##</a:t>
            </a:r>
            <a:endParaRPr lang="en-US" sz="1100" dirty="0"/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481" y="4416099"/>
            <a:ext cx="5504853" cy="418245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54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4332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8965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120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3863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B7829E0-F923-4198-B3E5-4DD2525C58C8}" type="datetime1">
              <a:rPr lang="en-US"/>
              <a:pPr/>
              <a:t>5/21/2018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AD1116-BD6A-4F06-8155-84B4653F15C0}" type="slidenum">
              <a:rPr lang="en-US"/>
              <a:pPr/>
              <a:t>34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528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275" y="750888"/>
            <a:ext cx="6589713" cy="3708400"/>
          </a:xfrm>
          <a:ln/>
        </p:spPr>
      </p:sp>
      <p:sp>
        <p:nvSpPr>
          <p:cNvPr id="528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Use transfer example, not cash machine for failing to complete</a:t>
            </a:r>
          </a:p>
        </p:txBody>
      </p:sp>
    </p:spTree>
    <p:extLst>
      <p:ext uri="{BB962C8B-B14F-4D97-AF65-F5344CB8AC3E}">
        <p14:creationId xmlns:p14="http://schemas.microsoft.com/office/powerpoint/2010/main" val="31536029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3358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Transaction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a sequence of actions</a:t>
            </a:r>
            <a:r>
              <a:rPr lang="bg-BG" dirty="0"/>
              <a:t> (</a:t>
            </a:r>
            <a:r>
              <a:rPr lang="en-US" dirty="0"/>
              <a:t>database operations</a:t>
            </a:r>
            <a:r>
              <a:rPr lang="bg-BG" dirty="0"/>
              <a:t>)</a:t>
            </a:r>
            <a:r>
              <a:rPr lang="en-US" dirty="0"/>
              <a:t> executed as a whole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Either all of them complete successfully</a:t>
            </a:r>
            <a:endParaRPr lang="bg-BG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Or none of the them</a:t>
            </a:r>
            <a:endParaRPr lang="bg-BG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Example of transaction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A bank transfer from one account into another</a:t>
            </a:r>
            <a:r>
              <a:rPr lang="bg-BG" dirty="0"/>
              <a:t> (</a:t>
            </a:r>
            <a:r>
              <a:rPr lang="en-US" dirty="0"/>
              <a:t>withdrawal</a:t>
            </a:r>
            <a:r>
              <a:rPr lang="bg-BG" dirty="0"/>
              <a:t> + </a:t>
            </a:r>
            <a:r>
              <a:rPr lang="en-US" dirty="0"/>
              <a:t>deposit</a:t>
            </a:r>
            <a:r>
              <a:rPr lang="bg-BG" dirty="0"/>
              <a:t>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If either the withdrawal or the deposit fails</a:t>
            </a:r>
            <a:r>
              <a:rPr lang="bg-BG" dirty="0"/>
              <a:t> </a:t>
            </a:r>
            <a:r>
              <a:rPr lang="en-US" dirty="0"/>
              <a:t>the whole operation is cancelled</a:t>
            </a:r>
            <a:endParaRPr lang="bg-BG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3029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8000"/>
              </a:lnSpc>
            </a:pPr>
            <a:r>
              <a:rPr lang="en-US" dirty="0"/>
              <a:t>Start a transaction</a:t>
            </a:r>
          </a:p>
          <a:p>
            <a:pPr lvl="1">
              <a:lnSpc>
                <a:spcPct val="98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Consolas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TRANSACTION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Some RDBMS use implicit start, e.g. Oracle</a:t>
            </a:r>
          </a:p>
          <a:p>
            <a:pPr>
              <a:lnSpc>
                <a:spcPct val="98000"/>
              </a:lnSpc>
            </a:pPr>
            <a:r>
              <a:rPr lang="en-US" dirty="0"/>
              <a:t>Ending a transaction</a:t>
            </a:r>
          </a:p>
          <a:p>
            <a:pPr lvl="1">
              <a:lnSpc>
                <a:spcPct val="98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COMMIT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Complete a successful transaction and persist all changes made</a:t>
            </a:r>
          </a:p>
          <a:p>
            <a:pPr lvl="1">
              <a:lnSpc>
                <a:spcPct val="98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ROLLBACK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“Undo” changes from an aborted transaction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May be done automatically when failure occurs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994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20D3E7-8228-448E-A71C-FED6D43DF855}" type="slidenum">
              <a:rPr lang="en-US"/>
              <a:pPr/>
              <a:t>44</a:t>
            </a:fld>
            <a:r>
              <a:rPr lang="en-US" dirty="0"/>
              <a:t>##</a:t>
            </a:r>
          </a:p>
        </p:txBody>
      </p:sp>
      <p:sp>
        <p:nvSpPr>
          <p:cNvPr id="518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8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708601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9207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5167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0534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1870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sz="1600" dirty="0"/>
              <a:t>We can create </a:t>
            </a:r>
            <a:r>
              <a:rPr lang="en-US" sz="1600" b="1" dirty="0"/>
              <a:t>user defined functions </a:t>
            </a:r>
            <a:r>
              <a:rPr lang="en-US" sz="1600" b="0" dirty="0"/>
              <a:t>and</a:t>
            </a:r>
            <a:r>
              <a:rPr lang="en-US" sz="1600" b="1" dirty="0"/>
              <a:t> stored procedures </a:t>
            </a:r>
            <a:r>
              <a:rPr lang="en-US" sz="1600" dirty="0"/>
              <a:t>in SQL Server and we can easily execute them to save code repetition.</a:t>
            </a:r>
          </a:p>
          <a:p>
            <a:pPr>
              <a:lnSpc>
                <a:spcPct val="95000"/>
              </a:lnSpc>
            </a:pPr>
            <a:r>
              <a:rPr lang="en-US" sz="1600" dirty="0"/>
              <a:t>We can create </a:t>
            </a:r>
            <a:r>
              <a:rPr lang="en-US" sz="1600" b="1" dirty="0"/>
              <a:t>triggers</a:t>
            </a:r>
            <a:r>
              <a:rPr lang="en-US" sz="1600" dirty="0"/>
              <a:t> that apply a given  behavior when some condition has occurred.</a:t>
            </a:r>
          </a:p>
          <a:p>
            <a:pPr>
              <a:lnSpc>
                <a:spcPct val="95000"/>
              </a:lnSpc>
            </a:pPr>
            <a:r>
              <a:rPr lang="en-US" sz="1600" dirty="0"/>
              <a:t>We can make </a:t>
            </a:r>
            <a:r>
              <a:rPr lang="en-US" sz="1600" b="1" dirty="0"/>
              <a:t>transactions</a:t>
            </a:r>
            <a:r>
              <a:rPr lang="en-US" sz="1600" dirty="0"/>
              <a:t> if we want to be sure that if all the behavior goes as planned,</a:t>
            </a:r>
            <a:br>
              <a:rPr lang="en-US" sz="1600" dirty="0"/>
            </a:br>
            <a:r>
              <a:rPr lang="en-US" sz="1600" dirty="0"/>
              <a:t>all the changes are made and in the other case, no changes are applied.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69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61667F-FAB2-418B-BA59-74B4D39CAB61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491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807208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sz="1600" dirty="0"/>
              <a:t>We can create </a:t>
            </a:r>
            <a:r>
              <a:rPr lang="en-US" sz="1600" b="1" dirty="0"/>
              <a:t>user defined functions </a:t>
            </a:r>
            <a:r>
              <a:rPr lang="en-US" sz="1600" b="0" dirty="0"/>
              <a:t>and</a:t>
            </a:r>
            <a:r>
              <a:rPr lang="en-US" sz="1600" b="1" dirty="0"/>
              <a:t> stored procedures </a:t>
            </a:r>
            <a:r>
              <a:rPr lang="en-US" sz="1600" dirty="0"/>
              <a:t>in SQL Server and we can easily execute them to save code repetition.</a:t>
            </a:r>
          </a:p>
          <a:p>
            <a:pPr>
              <a:lnSpc>
                <a:spcPct val="95000"/>
              </a:lnSpc>
            </a:pPr>
            <a:r>
              <a:rPr lang="en-US" sz="1600" dirty="0"/>
              <a:t>We can create </a:t>
            </a:r>
            <a:r>
              <a:rPr lang="en-US" sz="1600" b="1" dirty="0"/>
              <a:t>triggers</a:t>
            </a:r>
            <a:r>
              <a:rPr lang="en-US" sz="1600" dirty="0"/>
              <a:t> that apply a given  behavior when some condition has occurred.</a:t>
            </a:r>
          </a:p>
          <a:p>
            <a:pPr>
              <a:lnSpc>
                <a:spcPct val="95000"/>
              </a:lnSpc>
            </a:pPr>
            <a:r>
              <a:rPr lang="en-US" sz="1600" dirty="0"/>
              <a:t>We can make </a:t>
            </a:r>
            <a:r>
              <a:rPr lang="en-US" sz="1600" b="1" dirty="0"/>
              <a:t>transactions</a:t>
            </a:r>
            <a:r>
              <a:rPr lang="en-US" sz="1600" dirty="0"/>
              <a:t> if we want to be sure that if all the behavior goes as planned,</a:t>
            </a:r>
            <a:br>
              <a:rPr lang="en-US" sz="1600" dirty="0"/>
            </a:br>
            <a:r>
              <a:rPr lang="en-US" sz="1600" dirty="0"/>
              <a:t>all the changes are made and in the other case, no changes are applied.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7271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4011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404122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438921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2168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981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008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363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720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A7091-1169-4A3F-A158-1ACE5A626F08}" type="slidenum">
              <a:rPr lang="en-US"/>
              <a:pPr/>
              <a:t>9</a:t>
            </a:fld>
            <a:r>
              <a:rPr lang="en-US" dirty="0"/>
              <a:t>##</a:t>
            </a:r>
            <a:endParaRPr lang="en-US" sz="1100" dirty="0"/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481" y="4416099"/>
            <a:ext cx="5504853" cy="418245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743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A7091-1169-4A3F-A158-1ACE5A626F08}" type="slidenum">
              <a:rPr lang="en-US"/>
              <a:pPr/>
              <a:t>10</a:t>
            </a:fld>
            <a:r>
              <a:rPr lang="en-US" dirty="0"/>
              <a:t>##</a:t>
            </a:r>
            <a:endParaRPr lang="en-US" sz="1100" dirty="0"/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481" y="4416099"/>
            <a:ext cx="5504853" cy="418245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333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A7091-1169-4A3F-A158-1ACE5A626F08}" type="slidenum">
              <a:rPr lang="en-US"/>
              <a:pPr/>
              <a:t>11</a:t>
            </a:fld>
            <a:r>
              <a:rPr lang="en-US" dirty="0"/>
              <a:t>##</a:t>
            </a:r>
            <a:endParaRPr lang="en-US" sz="1100" dirty="0"/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481" y="4416099"/>
            <a:ext cx="5504853" cy="418245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953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5/21/2018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5/21/2018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67B973-D8DE-44C8-B5FD-89C5B3AF5A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948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9">
            <a:extLst>
              <a:ext uri="{FF2B5EF4-FFF2-40B4-BE49-F238E27FC236}">
                <a16:creationId xmlns:a16="http://schemas.microsoft.com/office/drawing/2014/main" id="{137202EB-ED0E-4E36-AF0D-3C14E1E17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2F2189-2658-41D9-B248-2A4275099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20CF9-A1E5-4594-B6B5-4E33A9373C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-164998" y="916096"/>
            <a:ext cx="3788598" cy="43954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C72FAC-F5FC-4E78-AF2E-5FE88145F87F}"/>
              </a:ext>
            </a:extLst>
          </p:cNvPr>
          <p:cNvSpPr/>
          <p:nvPr userDrawn="1"/>
        </p:nvSpPr>
        <p:spPr>
          <a:xfrm rot="20949717">
            <a:off x="2448430" y="3248284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A82EC-2BC4-4E2F-8DDF-AD19DA7284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sp>
        <p:nvSpPr>
          <p:cNvPr id="7" name="TextBox 6">
            <a:hlinkClick r:id="rId5" tooltip="Software University Foundaton"/>
            <a:extLst>
              <a:ext uri="{FF2B5EF4-FFF2-40B4-BE49-F238E27FC236}">
                <a16:creationId xmlns:a16="http://schemas.microsoft.com/office/drawing/2014/main" id="{16E2CED5-12CB-4DAB-AB53-DAFC84087DD6}"/>
              </a:ext>
            </a:extLst>
          </p:cNvPr>
          <p:cNvSpPr txBox="1"/>
          <p:nvPr userDrawn="1"/>
        </p:nvSpPr>
        <p:spPr>
          <a:xfrm rot="20630519">
            <a:off x="6262132" y="2455429"/>
            <a:ext cx="419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8" name="TextBox 7">
            <a:hlinkClick r:id="rId5" tooltip="Software University Foundaton"/>
            <a:extLst>
              <a:ext uri="{FF2B5EF4-FFF2-40B4-BE49-F238E27FC236}">
                <a16:creationId xmlns:a16="http://schemas.microsoft.com/office/drawing/2014/main" id="{6AD1C000-AB32-4602-B810-4D9852856055}"/>
              </a:ext>
            </a:extLst>
          </p:cNvPr>
          <p:cNvSpPr txBox="1"/>
          <p:nvPr userDrawn="1"/>
        </p:nvSpPr>
        <p:spPr>
          <a:xfrm rot="1520410">
            <a:off x="3877964" y="2025853"/>
            <a:ext cx="603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9" name="TextBox 8">
            <a:hlinkClick r:id="rId5" tooltip="Software University Foundaton"/>
            <a:extLst>
              <a:ext uri="{FF2B5EF4-FFF2-40B4-BE49-F238E27FC236}">
                <a16:creationId xmlns:a16="http://schemas.microsoft.com/office/drawing/2014/main" id="{3CE77DE0-66FC-48AC-A23C-2E121AF40F0C}"/>
              </a:ext>
            </a:extLst>
          </p:cNvPr>
          <p:cNvSpPr txBox="1"/>
          <p:nvPr userDrawn="1"/>
        </p:nvSpPr>
        <p:spPr>
          <a:xfrm rot="20630519" flipH="1">
            <a:off x="4681374" y="1498789"/>
            <a:ext cx="794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0" name="TextBox 9">
            <a:hlinkClick r:id="rId5" tooltip="Software University Foundaton"/>
            <a:extLst>
              <a:ext uri="{FF2B5EF4-FFF2-40B4-BE49-F238E27FC236}">
                <a16:creationId xmlns:a16="http://schemas.microsoft.com/office/drawing/2014/main" id="{E7C26DA3-0849-42C5-9508-EF9BFF7C47DB}"/>
              </a:ext>
            </a:extLst>
          </p:cNvPr>
          <p:cNvSpPr txBox="1"/>
          <p:nvPr userDrawn="1"/>
        </p:nvSpPr>
        <p:spPr>
          <a:xfrm rot="1561633" flipH="1">
            <a:off x="4556582" y="2300748"/>
            <a:ext cx="3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1" name="TextBox 10">
            <a:hlinkClick r:id="rId5" tooltip="Software University Foundaton"/>
            <a:extLst>
              <a:ext uri="{FF2B5EF4-FFF2-40B4-BE49-F238E27FC236}">
                <a16:creationId xmlns:a16="http://schemas.microsoft.com/office/drawing/2014/main" id="{AB44A4A6-AE34-4A8F-9077-D6569BF40B0C}"/>
              </a:ext>
            </a:extLst>
          </p:cNvPr>
          <p:cNvSpPr txBox="1"/>
          <p:nvPr userDrawn="1"/>
        </p:nvSpPr>
        <p:spPr>
          <a:xfrm rot="20630519">
            <a:off x="5595499" y="1910250"/>
            <a:ext cx="633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2" name="TextBox 11">
            <a:hlinkClick r:id="rId5" tooltip="Software University Foundaton"/>
            <a:extLst>
              <a:ext uri="{FF2B5EF4-FFF2-40B4-BE49-F238E27FC236}">
                <a16:creationId xmlns:a16="http://schemas.microsoft.com/office/drawing/2014/main" id="{68861D82-7435-41E8-B5ED-398623FC4F51}"/>
              </a:ext>
            </a:extLst>
          </p:cNvPr>
          <p:cNvSpPr txBox="1"/>
          <p:nvPr userDrawn="1"/>
        </p:nvSpPr>
        <p:spPr>
          <a:xfrm rot="20630519">
            <a:off x="5958093" y="4185177"/>
            <a:ext cx="48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3" name="TextBox 12">
            <a:hlinkClick r:id="rId5" tooltip="Software University Foundaton"/>
            <a:extLst>
              <a:ext uri="{FF2B5EF4-FFF2-40B4-BE49-F238E27FC236}">
                <a16:creationId xmlns:a16="http://schemas.microsoft.com/office/drawing/2014/main" id="{C224F999-651D-4A26-8A68-EB68765C5790}"/>
              </a:ext>
            </a:extLst>
          </p:cNvPr>
          <p:cNvSpPr txBox="1"/>
          <p:nvPr userDrawn="1"/>
        </p:nvSpPr>
        <p:spPr>
          <a:xfrm rot="1523920">
            <a:off x="5526053" y="4973072"/>
            <a:ext cx="511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5" name="TextBox 14">
            <a:hlinkClick r:id="rId5" tooltip="Software University Foundaton"/>
            <a:extLst>
              <a:ext uri="{FF2B5EF4-FFF2-40B4-BE49-F238E27FC236}">
                <a16:creationId xmlns:a16="http://schemas.microsoft.com/office/drawing/2014/main" id="{B5855C6E-6513-4A5E-964E-CBB574B2B476}"/>
              </a:ext>
            </a:extLst>
          </p:cNvPr>
          <p:cNvSpPr txBox="1"/>
          <p:nvPr userDrawn="1"/>
        </p:nvSpPr>
        <p:spPr>
          <a:xfrm rot="20630519">
            <a:off x="4449873" y="5209304"/>
            <a:ext cx="890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6" name="TextBox 15">
            <a:hlinkClick r:id="rId5" tooltip="Software University Foundaton"/>
            <a:extLst>
              <a:ext uri="{FF2B5EF4-FFF2-40B4-BE49-F238E27FC236}">
                <a16:creationId xmlns:a16="http://schemas.microsoft.com/office/drawing/2014/main" id="{719AA859-1237-4914-865D-8E0CD3AD6567}"/>
              </a:ext>
            </a:extLst>
          </p:cNvPr>
          <p:cNvSpPr txBox="1"/>
          <p:nvPr userDrawn="1"/>
        </p:nvSpPr>
        <p:spPr>
          <a:xfrm rot="20630519">
            <a:off x="3816150" y="4721100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7" name="TextBox 16">
            <a:hlinkClick r:id="rId5" tooltip="Software University Foundaton"/>
            <a:extLst>
              <a:ext uri="{FF2B5EF4-FFF2-40B4-BE49-F238E27FC236}">
                <a16:creationId xmlns:a16="http://schemas.microsoft.com/office/drawing/2014/main" id="{53CC8498-FFA6-457D-8B54-3BF3461CEF7A}"/>
              </a:ext>
            </a:extLst>
          </p:cNvPr>
          <p:cNvSpPr txBox="1"/>
          <p:nvPr userDrawn="1"/>
        </p:nvSpPr>
        <p:spPr>
          <a:xfrm rot="20630519">
            <a:off x="6700448" y="5556898"/>
            <a:ext cx="675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9" name="TextBox 18">
            <a:hlinkClick r:id="rId5" tooltip="Software University Foundaton"/>
            <a:extLst>
              <a:ext uri="{FF2B5EF4-FFF2-40B4-BE49-F238E27FC236}">
                <a16:creationId xmlns:a16="http://schemas.microsoft.com/office/drawing/2014/main" id="{2E797E8D-83EB-4466-9FA3-509596EA5568}"/>
              </a:ext>
            </a:extLst>
          </p:cNvPr>
          <p:cNvSpPr txBox="1"/>
          <p:nvPr userDrawn="1"/>
        </p:nvSpPr>
        <p:spPr>
          <a:xfrm rot="20414927">
            <a:off x="4564931" y="3847302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0" name="TextBox 19">
            <a:hlinkClick r:id="rId5" tooltip="Software University Foundaton"/>
            <a:extLst>
              <a:ext uri="{FF2B5EF4-FFF2-40B4-BE49-F238E27FC236}">
                <a16:creationId xmlns:a16="http://schemas.microsoft.com/office/drawing/2014/main" id="{58B95D20-6C4F-4F79-AA1D-E40A00E41053}"/>
              </a:ext>
            </a:extLst>
          </p:cNvPr>
          <p:cNvSpPr txBox="1"/>
          <p:nvPr userDrawn="1"/>
        </p:nvSpPr>
        <p:spPr>
          <a:xfrm rot="20215874">
            <a:off x="3237387" y="5258002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1" name="TextBox 20">
            <a:hlinkClick r:id="rId5" tooltip="Software University Foundaton"/>
            <a:extLst>
              <a:ext uri="{FF2B5EF4-FFF2-40B4-BE49-F238E27FC236}">
                <a16:creationId xmlns:a16="http://schemas.microsoft.com/office/drawing/2014/main" id="{2CD5EF91-E0BC-462F-B1B8-6B3F8F1038E5}"/>
              </a:ext>
            </a:extLst>
          </p:cNvPr>
          <p:cNvSpPr txBox="1"/>
          <p:nvPr userDrawn="1"/>
        </p:nvSpPr>
        <p:spPr>
          <a:xfrm rot="1264394">
            <a:off x="4972839" y="5461109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2" name="TextBox 21">
            <a:hlinkClick r:id="rId5" tooltip="Software University Foundaton"/>
            <a:extLst>
              <a:ext uri="{FF2B5EF4-FFF2-40B4-BE49-F238E27FC236}">
                <a16:creationId xmlns:a16="http://schemas.microsoft.com/office/drawing/2014/main" id="{6FF45627-4AF4-4071-A0E8-76738F228651}"/>
              </a:ext>
            </a:extLst>
          </p:cNvPr>
          <p:cNvSpPr txBox="1"/>
          <p:nvPr userDrawn="1"/>
        </p:nvSpPr>
        <p:spPr>
          <a:xfrm rot="1264394">
            <a:off x="2288795" y="4785832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3" name="TextBox 22">
            <a:hlinkClick r:id="rId5" tooltip="Software University Foundaton"/>
            <a:extLst>
              <a:ext uri="{FF2B5EF4-FFF2-40B4-BE49-F238E27FC236}">
                <a16:creationId xmlns:a16="http://schemas.microsoft.com/office/drawing/2014/main" id="{BF119269-565D-4BCB-BED2-4133229E3330}"/>
              </a:ext>
            </a:extLst>
          </p:cNvPr>
          <p:cNvSpPr txBox="1"/>
          <p:nvPr userDrawn="1"/>
        </p:nvSpPr>
        <p:spPr>
          <a:xfrm rot="19121928">
            <a:off x="1148777" y="519210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4" name="TextBox 23">
            <a:hlinkClick r:id="rId5" tooltip="Software University Foundaton"/>
            <a:extLst>
              <a:ext uri="{FF2B5EF4-FFF2-40B4-BE49-F238E27FC236}">
                <a16:creationId xmlns:a16="http://schemas.microsoft.com/office/drawing/2014/main" id="{C9FE10EB-E49B-416A-A18D-617D25B2AADB}"/>
              </a:ext>
            </a:extLst>
          </p:cNvPr>
          <p:cNvSpPr txBox="1"/>
          <p:nvPr userDrawn="1"/>
        </p:nvSpPr>
        <p:spPr>
          <a:xfrm rot="1264394">
            <a:off x="5119223" y="2423357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5" name="TextBox 24">
            <a:hlinkClick r:id="rId5" tooltip="Software University Foundaton"/>
            <a:extLst>
              <a:ext uri="{FF2B5EF4-FFF2-40B4-BE49-F238E27FC236}">
                <a16:creationId xmlns:a16="http://schemas.microsoft.com/office/drawing/2014/main" id="{B9FCDDF2-3137-4E34-B264-5F180611DC0D}"/>
              </a:ext>
            </a:extLst>
          </p:cNvPr>
          <p:cNvSpPr txBox="1"/>
          <p:nvPr userDrawn="1"/>
        </p:nvSpPr>
        <p:spPr>
          <a:xfrm rot="1264394">
            <a:off x="6346551" y="1433277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6" name="TextBox 25">
            <a:hlinkClick r:id="rId5" tooltip="Software University Foundaton"/>
            <a:extLst>
              <a:ext uri="{FF2B5EF4-FFF2-40B4-BE49-F238E27FC236}">
                <a16:creationId xmlns:a16="http://schemas.microsoft.com/office/drawing/2014/main" id="{F4930118-998D-499A-B37E-D5577CC1A7E4}"/>
              </a:ext>
            </a:extLst>
          </p:cNvPr>
          <p:cNvSpPr txBox="1"/>
          <p:nvPr userDrawn="1"/>
        </p:nvSpPr>
        <p:spPr>
          <a:xfrm rot="20252314">
            <a:off x="3655924" y="255875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  <a:extLst>
              <a:ext uri="{FF2B5EF4-FFF2-40B4-BE49-F238E27FC236}">
                <a16:creationId xmlns:a16="http://schemas.microsoft.com/office/drawing/2014/main" id="{A0EE0643-28B4-437C-A977-17D2723F8213}"/>
              </a:ext>
            </a:extLst>
          </p:cNvPr>
          <p:cNvSpPr txBox="1"/>
          <p:nvPr userDrawn="1"/>
        </p:nvSpPr>
        <p:spPr>
          <a:xfrm rot="20585427">
            <a:off x="5153803" y="1205250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8" name="TextBox 27">
            <a:hlinkClick r:id="rId5" tooltip="Software University Foundaton"/>
            <a:extLst>
              <a:ext uri="{FF2B5EF4-FFF2-40B4-BE49-F238E27FC236}">
                <a16:creationId xmlns:a16="http://schemas.microsoft.com/office/drawing/2014/main" id="{ADAF237D-C784-4665-8DD2-A2B085FC2CAF}"/>
              </a:ext>
            </a:extLst>
          </p:cNvPr>
          <p:cNvSpPr txBox="1"/>
          <p:nvPr userDrawn="1"/>
        </p:nvSpPr>
        <p:spPr>
          <a:xfrm rot="1264394">
            <a:off x="6087514" y="4865199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9" name="TextBox 28">
            <a:hlinkClick r:id="rId5" tooltip="Software University Foundaton"/>
            <a:extLst>
              <a:ext uri="{FF2B5EF4-FFF2-40B4-BE49-F238E27FC236}">
                <a16:creationId xmlns:a16="http://schemas.microsoft.com/office/drawing/2014/main" id="{012AF389-E695-4054-9706-588DCD4FD543}"/>
              </a:ext>
            </a:extLst>
          </p:cNvPr>
          <p:cNvSpPr txBox="1"/>
          <p:nvPr userDrawn="1"/>
        </p:nvSpPr>
        <p:spPr>
          <a:xfrm rot="2248444">
            <a:off x="2907153" y="1116639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30" name="TextBox 29">
            <a:hlinkClick r:id="rId5" tooltip="Software University Foundaton"/>
            <a:extLst>
              <a:ext uri="{FF2B5EF4-FFF2-40B4-BE49-F238E27FC236}">
                <a16:creationId xmlns:a16="http://schemas.microsoft.com/office/drawing/2014/main" id="{98678852-FD82-4E90-BE26-4D9E01678873}"/>
              </a:ext>
            </a:extLst>
          </p:cNvPr>
          <p:cNvSpPr txBox="1"/>
          <p:nvPr userDrawn="1"/>
        </p:nvSpPr>
        <p:spPr>
          <a:xfrm rot="20630519">
            <a:off x="2267918" y="5761976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92378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63" r:id="rId4"/>
    <p:sldLayoutId id="2147483667" r:id="rId5"/>
    <p:sldLayoutId id="2147483674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2#4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2#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2#8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2#10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2#8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hyperlink" Target="https://judge.softuni.bg/Contests/Practice/Index/302#14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2#14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2#14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hyperlink" Target="https://softuni.bg/courses/databases-basics-ms-sql-server" TargetMode="External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hyperlink" Target="http://www.indeavr.com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uperhosting.bg/" TargetMode="External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hyperlink" Target="http://xs-software.com/" TargetMode="External"/><Relationship Id="rId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61.png"/><Relationship Id="rId4" Type="http://schemas.openxmlformats.org/officeDocument/2006/relationships/image" Target="../media/image58.png"/><Relationship Id="rId9" Type="http://schemas.openxmlformats.org/officeDocument/2006/relationships/hyperlink" Target="https://netpeak.net/" TargetMode="External"/><Relationship Id="rId14" Type="http://schemas.openxmlformats.org/officeDocument/2006/relationships/image" Target="../media/image6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elenor.bg/" TargetMode="External"/><Relationship Id="rId13" Type="http://schemas.openxmlformats.org/officeDocument/2006/relationships/image" Target="../media/image69.png"/><Relationship Id="rId3" Type="http://schemas.openxmlformats.org/officeDocument/2006/relationships/hyperlink" Target="https://aeternity.com/" TargetMode="External"/><Relationship Id="rId7" Type="http://schemas.openxmlformats.org/officeDocument/2006/relationships/image" Target="../media/image66.jpeg"/><Relationship Id="rId12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ebherr.com/en/deu/start/start-page.html" TargetMode="External"/><Relationship Id="rId11" Type="http://schemas.openxmlformats.org/officeDocument/2006/relationships/image" Target="../media/image68.png"/><Relationship Id="rId5" Type="http://schemas.openxmlformats.org/officeDocument/2006/relationships/image" Target="../media/image65.png"/><Relationship Id="rId10" Type="http://schemas.openxmlformats.org/officeDocument/2006/relationships/hyperlink" Target="https://www.sbtech.com/" TargetMode="External"/><Relationship Id="rId4" Type="http://schemas.openxmlformats.org/officeDocument/2006/relationships/image" Target="../media/image64.png"/><Relationship Id="rId9" Type="http://schemas.openxmlformats.org/officeDocument/2006/relationships/image" Target="../media/image6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0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72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2#4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366413" y="314301"/>
            <a:ext cx="7382341" cy="1581527"/>
          </a:xfrm>
        </p:spPr>
        <p:txBody>
          <a:bodyPr/>
          <a:lstStyle/>
          <a:p>
            <a:r>
              <a:rPr lang="en-US" b="0" dirty="0"/>
              <a:t>Database Programmability</a:t>
            </a:r>
            <a:endParaRPr lang="en-US"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4189412" y="1895828"/>
            <a:ext cx="7382341" cy="1752600"/>
          </a:xfrm>
        </p:spPr>
        <p:txBody>
          <a:bodyPr>
            <a:normAutofit/>
          </a:bodyPr>
          <a:lstStyle/>
          <a:p>
            <a:r>
              <a:rPr lang="en-US" dirty="0" smtClean="0"/>
              <a:t>Functions</a:t>
            </a:r>
            <a:r>
              <a:rPr lang="en-US" dirty="0"/>
              <a:t>, Stored </a:t>
            </a:r>
            <a:r>
              <a:rPr lang="en-US" dirty="0" smtClean="0"/>
              <a:t>Procedures</a:t>
            </a:r>
            <a:r>
              <a:rPr lang="bg-BG" dirty="0" smtClean="0"/>
              <a:t>,</a:t>
            </a:r>
          </a:p>
          <a:p>
            <a:r>
              <a:rPr lang="en-US" dirty="0" smtClean="0"/>
              <a:t>Triggers and Transactions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54574"/>
            <a:ext cx="3187613" cy="525135"/>
          </a:xfrm>
        </p:spPr>
        <p:txBody>
          <a:bodyPr/>
          <a:lstStyle/>
          <a:p>
            <a:r>
              <a:rPr lang="en-US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24473"/>
            <a:ext cx="3187614" cy="444343"/>
          </a:xfrm>
        </p:spPr>
        <p:txBody>
          <a:bodyPr/>
          <a:lstStyle/>
          <a:p>
            <a:r>
              <a:rPr lang="en-US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6" name="Picture 2" descr="database, storag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921" y="3620613"/>
            <a:ext cx="2446389" cy="244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database, storag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412" y="4442934"/>
            <a:ext cx="1509802" cy="162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 rot="576164">
            <a:off x="5145888" y="3718448"/>
            <a:ext cx="1562159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Databases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Basics</a:t>
            </a:r>
          </a:p>
        </p:txBody>
      </p:sp>
      <p:pic>
        <p:nvPicPr>
          <p:cNvPr id="13" name="Picture 12">
            <a:extLst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pic>
        <p:nvPicPr>
          <p:cNvPr id="15" name="Picture 4" title="CC-BY-NC-SA License">
            <a:hlinkClick r:id="rId7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23" name="Picture 22">
            <a:extLst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Salary Level Function (1)</a:t>
            </a:r>
          </a:p>
        </p:txBody>
      </p:sp>
      <p:sp>
        <p:nvSpPr>
          <p:cNvPr id="540676" name="Rectangle 4"/>
          <p:cNvSpPr>
            <a:spLocks noChangeArrowheads="1"/>
          </p:cNvSpPr>
          <p:nvPr/>
        </p:nvSpPr>
        <p:spPr bwMode="auto">
          <a:xfrm>
            <a:off x="1065212" y="2895600"/>
            <a:ext cx="9554522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CREATE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ufn_GetSalaryLevel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@salary INT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RETURNS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NVARCHAR(10)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AS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BEGIN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2800" b="1" i="1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-- Function logic here.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END;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2126150" y="1969477"/>
            <a:ext cx="2604955" cy="629303"/>
          </a:xfrm>
          <a:prstGeom prst="wedgeRoundRectCallout">
            <a:avLst>
              <a:gd name="adj1" fmla="val 41160"/>
              <a:gd name="adj2" fmla="val 994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Function Name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8089767" y="1810481"/>
            <a:ext cx="2957646" cy="629303"/>
          </a:xfrm>
          <a:prstGeom prst="wedgeRoundRectCallout">
            <a:avLst>
              <a:gd name="adj1" fmla="val -39307"/>
              <a:gd name="adj2" fmla="val 1370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Input Parameters</a:t>
            </a: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5124328" y="3916320"/>
            <a:ext cx="2209800" cy="629303"/>
          </a:xfrm>
          <a:prstGeom prst="wedgeRoundRectCallout">
            <a:avLst>
              <a:gd name="adj1" fmla="val -46511"/>
              <a:gd name="adj2" fmla="val -9978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Return Type</a:t>
            </a:r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auto">
          <a:xfrm>
            <a:off x="5194167" y="5334000"/>
            <a:ext cx="2500446" cy="629303"/>
          </a:xfrm>
          <a:prstGeom prst="wedgeRoundRectCallout">
            <a:avLst>
              <a:gd name="adj1" fmla="val -41365"/>
              <a:gd name="adj2" fmla="val -917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Function Body</a:t>
            </a:r>
          </a:p>
        </p:txBody>
      </p:sp>
      <p:sp>
        <p:nvSpPr>
          <p:cNvPr id="20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https://judge.softuni.bg/Contests/Practice/Index/302#4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84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Salary Level Function (2)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989012" y="1371600"/>
            <a:ext cx="9991724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DECLARE </a:t>
            </a:r>
            <a:r>
              <a:rPr lang="en-US" sz="2800" b="1" noProof="1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@salaryLevel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VARCHAR(10)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/>
            </a:r>
            <a:b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</a:b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IF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@salary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 30000)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SET </a:t>
            </a:r>
            <a:r>
              <a:rPr lang="en-US" sz="2800" b="1" noProof="1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@salaryLevel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 'Low'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ELSE IF(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@salary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&gt;= 30000 AND @salary &lt;= 50000)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SET </a:t>
            </a:r>
            <a:r>
              <a:rPr lang="en-US" sz="2800" b="1" noProof="1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@salaryLevel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 'Average'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ELSE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SET </a:t>
            </a:r>
            <a:r>
              <a:rPr lang="en-US" sz="2800" b="1" noProof="1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@salaryLevel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= 'High'</a:t>
            </a:r>
            <a:b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</a:b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RETURN </a:t>
            </a:r>
            <a:r>
              <a:rPr lang="en-US" sz="2800" b="1" noProof="1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@salaryLevel</a:t>
            </a: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https://judge.softuni.bg/Contests/Practice/Index/302#4</a:t>
            </a:r>
            <a:endParaRPr lang="en-US" dirty="0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847012" y="1242064"/>
            <a:ext cx="1614355" cy="476903"/>
          </a:xfrm>
          <a:prstGeom prst="wedgeRoundRectCallout">
            <a:avLst>
              <a:gd name="adj1" fmla="val -70825"/>
              <a:gd name="adj2" fmla="val 396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Variable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5789612" y="2113897"/>
            <a:ext cx="2209800" cy="476903"/>
          </a:xfrm>
          <a:prstGeom prst="wedgeRoundRectCallout">
            <a:avLst>
              <a:gd name="adj1" fmla="val -81440"/>
              <a:gd name="adj2" fmla="val 4896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IF Statement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637213" y="5238097"/>
            <a:ext cx="2209799" cy="476903"/>
          </a:xfrm>
          <a:prstGeom prst="wedgeRoundRectCallout">
            <a:avLst>
              <a:gd name="adj1" fmla="val -71663"/>
              <a:gd name="adj2" fmla="val 2411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Return Result</a:t>
            </a:r>
          </a:p>
        </p:txBody>
      </p:sp>
    </p:spTree>
    <p:extLst>
      <p:ext uri="{BB962C8B-B14F-4D97-AF65-F5344CB8AC3E}">
        <p14:creationId xmlns:p14="http://schemas.microsoft.com/office/powerpoint/2010/main" val="426299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http://www.edv-expert.de/img/serv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3212" y="1576702"/>
            <a:ext cx="3619500" cy="2675896"/>
          </a:xfrm>
          <a:prstGeom prst="roundRect">
            <a:avLst>
              <a:gd name="adj" fmla="val 396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3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Stored Procedures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63207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Stored Procedures?</a:t>
            </a:r>
            <a:endParaRPr lang="bg-BG" dirty="0"/>
          </a:p>
        </p:txBody>
      </p:sp>
      <p:sp>
        <p:nvSpPr>
          <p:cNvPr id="4741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Stored procedures </a:t>
            </a:r>
            <a:r>
              <a:rPr lang="en-US" altLang="en-US" dirty="0"/>
              <a:t>are named sequences of T-SQL statements</a:t>
            </a:r>
            <a:r>
              <a:rPr lang="bg-BG" altLang="en-US" dirty="0"/>
              <a:t>.</a:t>
            </a:r>
            <a:endParaRPr lang="en-US" altLang="en-US" dirty="0"/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Encapsulate</a:t>
            </a:r>
            <a:r>
              <a:rPr lang="en-US" dirty="0"/>
              <a:t> repetitive program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logic</a:t>
            </a:r>
            <a:endParaRPr lang="en-US" dirty="0"/>
          </a:p>
          <a:p>
            <a:pPr lvl="1"/>
            <a:r>
              <a:rPr lang="en-US" dirty="0"/>
              <a:t>Can accept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</a:t>
            </a:r>
            <a:r>
              <a:rPr lang="en-US" dirty="0"/>
              <a:t> parameters</a:t>
            </a:r>
          </a:p>
          <a:p>
            <a:pPr lvl="1"/>
            <a:r>
              <a:rPr lang="en-US" dirty="0"/>
              <a:t>Can return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output</a:t>
            </a:r>
            <a:r>
              <a:rPr lang="en-US" dirty="0"/>
              <a:t> results</a:t>
            </a:r>
          </a:p>
          <a:p>
            <a:r>
              <a:rPr lang="en-US" dirty="0"/>
              <a:t>Benefits of stored procedures</a:t>
            </a:r>
          </a:p>
          <a:p>
            <a:pPr lvl="1"/>
            <a:r>
              <a:rPr lang="en-US" dirty="0"/>
              <a:t>Share application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logic</a:t>
            </a:r>
            <a:endParaRPr lang="en-US" dirty="0"/>
          </a:p>
          <a:p>
            <a:pPr lvl="1"/>
            <a:r>
              <a:rPr lang="en-US" dirty="0"/>
              <a:t>Improved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performance</a:t>
            </a:r>
            <a:endParaRPr lang="en-US" dirty="0"/>
          </a:p>
          <a:p>
            <a:pPr lvl="1"/>
            <a:r>
              <a:rPr lang="en-US" dirty="0"/>
              <a:t>Reduced network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traffic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6002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411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Creating Stored Procedures</a:t>
            </a:r>
            <a:endParaRPr lang="bg-BG" dirty="0"/>
          </a:p>
        </p:txBody>
      </p:sp>
      <p:sp>
        <p:nvSpPr>
          <p:cNvPr id="47616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altLang="en-US" dirty="0"/>
              <a:t>Syntax: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CREATE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PROCEDURE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en-US" dirty="0"/>
              <a:t>…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AS</a:t>
            </a:r>
            <a:r>
              <a:rPr lang="en-US" alt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en-US" dirty="0"/>
              <a:t>…</a:t>
            </a:r>
          </a:p>
          <a:p>
            <a:r>
              <a:rPr lang="en-US" altLang="en-US" dirty="0"/>
              <a:t>Example:</a:t>
            </a:r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1139824" y="2582882"/>
            <a:ext cx="10136188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PROC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dbo.usp_SelectEmployeesBySeniority 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SELECT *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FROM Employees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WHERE DATEDIFF(Year, HireDate, GETDATE()) &gt; 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886133" y="3007902"/>
            <a:ext cx="2800667" cy="588737"/>
          </a:xfrm>
          <a:prstGeom prst="wedgeRoundRectCallout">
            <a:avLst>
              <a:gd name="adj1" fmla="val -39986"/>
              <a:gd name="adj2" fmla="val 9765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Procedure Name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782560" y="4622800"/>
            <a:ext cx="2725287" cy="610326"/>
          </a:xfrm>
          <a:prstGeom prst="wedgeRoundRectCallout">
            <a:avLst>
              <a:gd name="adj1" fmla="val -45277"/>
              <a:gd name="adj2" fmla="val 10259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Procedure Logic</a:t>
            </a:r>
          </a:p>
        </p:txBody>
      </p:sp>
    </p:spTree>
    <p:extLst>
      <p:ext uri="{BB962C8B-B14F-4D97-AF65-F5344CB8AC3E}">
        <p14:creationId xmlns:p14="http://schemas.microsoft.com/office/powerpoint/2010/main" val="41644326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Executing Stored Procedures</a:t>
            </a:r>
            <a:endParaRPr lang="bg-BG" dirty="0"/>
          </a:p>
        </p:txBody>
      </p:sp>
      <p:sp>
        <p:nvSpPr>
          <p:cNvPr id="4802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Executing a stored procedure by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EXEC</a:t>
            </a:r>
            <a:r>
              <a:rPr lang="bg-BG" dirty="0">
                <a:latin typeface="+mj-lt"/>
                <a:cs typeface="Consolas" pitchFamily="49" charset="0"/>
              </a:rPr>
              <a:t>.</a:t>
            </a:r>
            <a:endParaRPr lang="en-US" dirty="0">
              <a:latin typeface="+mj-lt"/>
              <a:cs typeface="Consolas" pitchFamily="49" charset="0"/>
            </a:endParaRPr>
          </a:p>
          <a:p>
            <a:endParaRPr lang="en-US" dirty="0"/>
          </a:p>
          <a:p>
            <a:pPr>
              <a:spcBef>
                <a:spcPts val="1800"/>
              </a:spcBef>
            </a:pPr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Executing a stored procedure within an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INSERT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statement</a:t>
            </a:r>
            <a:r>
              <a:rPr lang="bg-BG" dirty="0"/>
              <a:t>.</a:t>
            </a:r>
            <a:endParaRPr lang="en-US" altLang="en-US" dirty="0"/>
          </a:p>
        </p:txBody>
      </p:sp>
      <p:sp>
        <p:nvSpPr>
          <p:cNvPr id="480260" name="Rectangle 4"/>
          <p:cNvSpPr>
            <a:spLocks noChangeArrowheads="1"/>
          </p:cNvSpPr>
          <p:nvPr/>
        </p:nvSpPr>
        <p:spPr bwMode="auto">
          <a:xfrm>
            <a:off x="2052636" y="2333473"/>
            <a:ext cx="8080376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usp_SelectEmployeesBySeniority</a:t>
            </a:r>
          </a:p>
        </p:txBody>
      </p:sp>
      <p:sp>
        <p:nvSpPr>
          <p:cNvPr id="480261" name="Rectangle 5"/>
          <p:cNvSpPr>
            <a:spLocks noChangeArrowheads="1"/>
          </p:cNvSpPr>
          <p:nvPr/>
        </p:nvSpPr>
        <p:spPr bwMode="auto">
          <a:xfrm>
            <a:off x="2052636" y="4495800"/>
            <a:ext cx="8080376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 INTO Customers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usp_SelectEmployeesBySeniority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1943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Altering Stored Procedures</a:t>
            </a:r>
            <a:endParaRPr lang="bg-BG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Use the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ALTER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PROCEDURE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en-US" dirty="0"/>
              <a:t>statement</a:t>
            </a:r>
          </a:p>
        </p:txBody>
      </p:sp>
      <p:sp>
        <p:nvSpPr>
          <p:cNvPr id="477188" name="Rectangle 4"/>
          <p:cNvSpPr>
            <a:spLocks noChangeArrowheads="1"/>
          </p:cNvSpPr>
          <p:nvPr/>
        </p:nvSpPr>
        <p:spPr bwMode="auto">
          <a:xfrm>
            <a:off x="608012" y="1828800"/>
            <a:ext cx="11049000" cy="46782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SoftUni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ALTER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PROC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usp_SelectEmployeesBySeniority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SELECT FirstName, LastName, HireDate,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DATEDIFF(Year, HireDate, GETDATE()) as Years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FROM Employees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WHERE DATEDIFF(Year, HireDate, GETDATE()) &gt; 5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ORDER BY HireDate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466012" y="1981200"/>
            <a:ext cx="1828800" cy="878840"/>
          </a:xfrm>
          <a:prstGeom prst="wedgeRoundRectCallout">
            <a:avLst>
              <a:gd name="adj1" fmla="val -72627"/>
              <a:gd name="adj2" fmla="val 497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Procedure Name</a:t>
            </a:r>
          </a:p>
        </p:txBody>
      </p:sp>
    </p:spTree>
    <p:extLst>
      <p:ext uri="{BB962C8B-B14F-4D97-AF65-F5344CB8AC3E}">
        <p14:creationId xmlns:p14="http://schemas.microsoft.com/office/powerpoint/2010/main" val="39015193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782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DROP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PROCEDURE</a:t>
            </a:r>
          </a:p>
          <a:p>
            <a:pPr>
              <a:lnSpc>
                <a:spcPct val="100000"/>
              </a:lnSpc>
            </a:pPr>
            <a:endParaRPr lang="en-US" alt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altLang="en-US" dirty="0"/>
              <a:t>You could check if any objects depend on the stored procedure by executing the system stored procedure </a:t>
            </a:r>
            <a:r>
              <a:rPr lang="en-US" alt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sp_depends</a:t>
            </a:r>
          </a:p>
        </p:txBody>
      </p:sp>
      <p:sp>
        <p:nvSpPr>
          <p:cNvPr id="47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Dropping Stored Procedures</a:t>
            </a:r>
            <a:endParaRPr lang="bg-BG" dirty="0"/>
          </a:p>
        </p:txBody>
      </p:sp>
      <p:sp>
        <p:nvSpPr>
          <p:cNvPr id="478212" name="Rectangle 4"/>
          <p:cNvSpPr>
            <a:spLocks noChangeArrowheads="1"/>
          </p:cNvSpPr>
          <p:nvPr/>
        </p:nvSpPr>
        <p:spPr bwMode="auto">
          <a:xfrm>
            <a:off x="608012" y="2209800"/>
            <a:ext cx="109728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DROP PROC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usp_SelectEmployeesBySeniority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08012" y="4881548"/>
            <a:ext cx="109728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sp_depends 'usp_SelectEmployeesBySeniority'</a:t>
            </a:r>
          </a:p>
        </p:txBody>
      </p:sp>
    </p:spTree>
    <p:extLst>
      <p:ext uri="{BB962C8B-B14F-4D97-AF65-F5344CB8AC3E}">
        <p14:creationId xmlns:p14="http://schemas.microsoft.com/office/powerpoint/2010/main" val="37784784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8211" grpId="0" uiExpand="1" build="p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Stored Procedures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dirty="0"/>
              <a:t>Using Parameters</a:t>
            </a:r>
            <a:endParaRPr lang="bg-BG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26684" y="1560374"/>
            <a:ext cx="4777528" cy="2991642"/>
          </a:xfrm>
          <a:prstGeom prst="roundRect">
            <a:avLst>
              <a:gd name="adj" fmla="val 403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277501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4812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35000"/>
              </a:spcBef>
            </a:pPr>
            <a:r>
              <a:rPr lang="en-US" altLang="en-US" dirty="0"/>
              <a:t>To define a parameterized procedure use the syntax:</a:t>
            </a:r>
          </a:p>
          <a:p>
            <a:pPr lvl="1">
              <a:spcBef>
                <a:spcPct val="35000"/>
              </a:spcBef>
            </a:pPr>
            <a:endParaRPr lang="en-US" dirty="0"/>
          </a:p>
          <a:p>
            <a:pPr lvl="1">
              <a:spcBef>
                <a:spcPct val="35000"/>
              </a:spcBef>
            </a:pPr>
            <a:endParaRPr lang="en-US" dirty="0"/>
          </a:p>
          <a:p>
            <a:pPr>
              <a:spcBef>
                <a:spcPct val="35000"/>
              </a:spcBef>
            </a:pPr>
            <a:r>
              <a:rPr lang="en-US" dirty="0"/>
              <a:t>Choose the parameter types carefully and provide appropriate default values</a:t>
            </a:r>
            <a:endParaRPr lang="en-US" altLang="en-US" dirty="0"/>
          </a:p>
        </p:txBody>
      </p:sp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Defining Parameterized Procedures</a:t>
            </a:r>
            <a:endParaRPr lang="bg-BG" dirty="0"/>
          </a:p>
        </p:txBody>
      </p:sp>
      <p:sp>
        <p:nvSpPr>
          <p:cNvPr id="481284" name="Rectangle 4"/>
          <p:cNvSpPr>
            <a:spLocks noChangeArrowheads="1"/>
          </p:cNvSpPr>
          <p:nvPr/>
        </p:nvSpPr>
        <p:spPr bwMode="auto">
          <a:xfrm>
            <a:off x="1751012" y="1858806"/>
            <a:ext cx="8686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PROCEDURE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usp_ProcedureName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[(@parameter1Name parameterType,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@parameter2Name parameterType,…)] AS</a:t>
            </a:r>
          </a:p>
        </p:txBody>
      </p:sp>
      <p:sp>
        <p:nvSpPr>
          <p:cNvPr id="481285" name="Rectangle 5"/>
          <p:cNvSpPr>
            <a:spLocks noChangeArrowheads="1"/>
          </p:cNvSpPr>
          <p:nvPr/>
        </p:nvSpPr>
        <p:spPr bwMode="auto">
          <a:xfrm>
            <a:off x="1751012" y="4800600"/>
            <a:ext cx="8686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PROC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usp_SelectEmployeesBySeniority(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@minYearsAtWork int = 5) AS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568792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283" grpId="0" uiExpand="1" build="p"/>
      <p:bldP spid="48128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	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333535"/>
          </a:xfrm>
        </p:spPr>
        <p:txBody>
          <a:bodyPr>
            <a:normAutofit/>
          </a:bodyPr>
          <a:lstStyle/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Functions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Stored Procedures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Transactions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ACID Model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Triggers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Database Security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endParaRPr lang="en-US" sz="3000" dirty="0"/>
          </a:p>
          <a:p>
            <a:pPr marL="749246" lvl="1" indent="-444500">
              <a:lnSpc>
                <a:spcPct val="100000"/>
              </a:lnSpc>
              <a:buFontTx/>
              <a:buAutoNum type="arabicPeriod"/>
            </a:pPr>
            <a:endParaRPr lang="en-US" sz="3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2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61717">
            <a:off x="4208638" y="2409089"/>
            <a:ext cx="1841818" cy="1841818"/>
          </a:xfrm>
          <a:prstGeom prst="rect">
            <a:avLst/>
          </a:prstGeom>
        </p:spPr>
      </p:pic>
      <p:pic>
        <p:nvPicPr>
          <p:cNvPr id="13" name="Picture 2" descr="http://toxipedia.org/download/attachments/3255/554px-Hexachlorobenzene-3D-vdW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58123">
            <a:off x="5794491" y="733398"/>
            <a:ext cx="1651337" cy="178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accept, database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3154" y="3870903"/>
            <a:ext cx="1680592" cy="1680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drawing of a cartoon character&#10;&#10;Description generated with high confidence">
            <a:extLst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Parameterized Stored Procedures </a:t>
            </a:r>
            <a:r>
              <a:rPr lang="en-US"/>
              <a:t>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79412" y="1425873"/>
            <a:ext cx="11430000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PROC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usp_SelectEmployeesBySeniority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(@minYearsAtWork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SELECT FirstName, LastName, HireDate,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DATEDIFF(Year, HireDate, GETDATE()) as Years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FROM Employees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WHERE DATEDIFF(Year, HireDate, GETDATE()) &gt; @minYearsAtWork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ORDER BY HireDate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usp_SelectEmployeesBySeniority 10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usp_SelectEmployeesBySeniority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327333" y="899160"/>
            <a:ext cx="2831148" cy="563880"/>
          </a:xfrm>
          <a:prstGeom prst="wedgeRoundRectCallout">
            <a:avLst>
              <a:gd name="adj1" fmla="val -66147"/>
              <a:gd name="adj2" fmla="val 503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Procedure Name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326457" y="4404360"/>
            <a:ext cx="2839383" cy="563880"/>
          </a:xfrm>
          <a:prstGeom prst="wedgeRoundRectCallout">
            <a:avLst>
              <a:gd name="adj1" fmla="val -50869"/>
              <a:gd name="adj2" fmla="val -998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Procedure Logic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563617" y="5576118"/>
            <a:ext cx="1610863" cy="499562"/>
          </a:xfrm>
          <a:prstGeom prst="wedgeRoundRectCallout">
            <a:avLst>
              <a:gd name="adj1" fmla="val -50869"/>
              <a:gd name="adj2" fmla="val -998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Usage</a:t>
            </a:r>
          </a:p>
        </p:txBody>
      </p:sp>
    </p:spTree>
    <p:extLst>
      <p:ext uri="{BB962C8B-B14F-4D97-AF65-F5344CB8AC3E}">
        <p14:creationId xmlns:p14="http://schemas.microsoft.com/office/powerpoint/2010/main" val="266103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4823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Passing values by parameter name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987381" lvl="3" indent="0">
              <a:buNone/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Passing values by position</a:t>
            </a:r>
          </a:p>
        </p:txBody>
      </p:sp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Passing Parameter </a:t>
            </a:r>
            <a:r>
              <a:rPr lang="en-US" altLang="en-US" dirty="0"/>
              <a:t>Values</a:t>
            </a:r>
            <a:endParaRPr lang="bg-BG" dirty="0"/>
          </a:p>
        </p:txBody>
      </p:sp>
      <p:sp>
        <p:nvSpPr>
          <p:cNvPr id="482308" name="Rectangle 4"/>
          <p:cNvSpPr>
            <a:spLocks noChangeArrowheads="1"/>
          </p:cNvSpPr>
          <p:nvPr/>
        </p:nvSpPr>
        <p:spPr bwMode="auto">
          <a:xfrm>
            <a:off x="2062162" y="1860590"/>
            <a:ext cx="8064500" cy="24191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 usp_AddCustomer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@customerID = 'ALFKI',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@companyName = 'Alfreds Futterkiste',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@address = 'Obere Str. 57',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@city = 'Berlin',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@phone = '030-0074321'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82309" name="Rectangle 5"/>
          <p:cNvSpPr>
            <a:spLocks noChangeArrowheads="1"/>
          </p:cNvSpPr>
          <p:nvPr/>
        </p:nvSpPr>
        <p:spPr bwMode="auto">
          <a:xfrm>
            <a:off x="2062162" y="5105400"/>
            <a:ext cx="8064500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 usp_AddCustomer 'ALFKI2', 'Alfreds Futterkiste', 'Obere Str. 57', 'Berlin', 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'030-0074321'</a:t>
            </a:r>
          </a:p>
        </p:txBody>
      </p:sp>
    </p:spTree>
    <p:extLst>
      <p:ext uri="{BB962C8B-B14F-4D97-AF65-F5344CB8AC3E}">
        <p14:creationId xmlns:p14="http://schemas.microsoft.com/office/powerpoint/2010/main" val="29858507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307" grpId="0" uiExpand="1" build="p"/>
      <p:bldP spid="48230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Returning Values Using OUTPUT Parameters</a:t>
            </a:r>
            <a:endParaRPr lang="bg-BG" dirty="0"/>
          </a:p>
        </p:txBody>
      </p:sp>
      <p:sp>
        <p:nvSpPr>
          <p:cNvPr id="483332" name="Rectangle 4"/>
          <p:cNvSpPr>
            <a:spLocks noChangeArrowheads="1"/>
          </p:cNvSpPr>
          <p:nvPr/>
        </p:nvSpPr>
        <p:spPr bwMode="auto">
          <a:xfrm>
            <a:off x="1598612" y="1047292"/>
            <a:ext cx="9067800" cy="51337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PROCEDURE dbo.usp_AddNumbers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@firstNumber SMALLINT,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@secondNumber SMALLINT,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@result INT OUTPUT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SET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@result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@firstNumber + @secondNumber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DECLARE @answer smallint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EXECUTE usp_AddNumbers 5, 6,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@answer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OUTPUT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 'The result is: ',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@answer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 The result is: 11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201853" y="1788160"/>
            <a:ext cx="1921828" cy="934720"/>
          </a:xfrm>
          <a:prstGeom prst="wedgeRoundRectCallout">
            <a:avLst>
              <a:gd name="adj1" fmla="val -72243"/>
              <a:gd name="adj2" fmla="val 137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Creating procedure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8322465" y="3460493"/>
            <a:ext cx="2132175" cy="959107"/>
          </a:xfrm>
          <a:prstGeom prst="wedgeRoundRectCallout">
            <a:avLst>
              <a:gd name="adj1" fmla="val -76280"/>
              <a:gd name="adj2" fmla="val 569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Executing procedure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871652" y="5687092"/>
            <a:ext cx="2536507" cy="540988"/>
          </a:xfrm>
          <a:prstGeom prst="wedgeRoundRectCallout">
            <a:avLst>
              <a:gd name="adj1" fmla="val -34976"/>
              <a:gd name="adj2" fmla="val -1091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Display results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2094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Create a procedure that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assigns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altLang="en-US" dirty="0"/>
              <a:t> to employee.</a:t>
            </a:r>
          </a:p>
          <a:p>
            <a:pPr lvl="1"/>
            <a:r>
              <a:rPr lang="en-US" altLang="en-US" dirty="0"/>
              <a:t>If the employee has more than </a:t>
            </a:r>
            <a:r>
              <a:rPr lang="en-US" altLang="en-US" b="1" dirty="0"/>
              <a:t>3</a:t>
            </a:r>
            <a:r>
              <a:rPr lang="en-US" altLang="en-US" dirty="0"/>
              <a:t> projects, throw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exception</a:t>
            </a:r>
            <a:r>
              <a:rPr lang="en-US" altLang="en-US" dirty="0"/>
              <a:t> and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rollback</a:t>
            </a:r>
            <a:r>
              <a:rPr lang="en-US" altLang="en-US" dirty="0"/>
              <a:t> the changes</a:t>
            </a:r>
          </a:p>
          <a:p>
            <a:pPr lvl="1"/>
            <a:endParaRPr lang="en-US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4562367"/>
              </p:ext>
            </p:extLst>
          </p:nvPr>
        </p:nvGraphicFramePr>
        <p:xfrm>
          <a:off x="1562100" y="3104829"/>
          <a:ext cx="8875712" cy="291497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437856">
                  <a:extLst>
                    <a:ext uri="{9D8B030D-6E8A-4147-A177-3AD203B41FA5}">
                      <a16:colId xmlns:a16="http://schemas.microsoft.com/office/drawing/2014/main" val="1904328671"/>
                    </a:ext>
                  </a:extLst>
                </a:gridCol>
                <a:gridCol w="4437856">
                  <a:extLst>
                    <a:ext uri="{9D8B030D-6E8A-4147-A177-3AD203B41FA5}">
                      <a16:colId xmlns:a16="http://schemas.microsoft.com/office/drawing/2014/main" val="4248995314"/>
                    </a:ext>
                  </a:extLst>
                </a:gridCol>
              </a:tblGrid>
              <a:tr h="396206">
                <a:tc>
                  <a:txBody>
                    <a:bodyPr/>
                    <a:lstStyle/>
                    <a:p>
                      <a:r>
                        <a:rPr lang="en-US" sz="2200" noProof="1">
                          <a:solidFill>
                            <a:schemeClr val="tx1"/>
                          </a:solidFill>
                        </a:rPr>
                        <a:t>EmployeeID</a:t>
                      </a:r>
                    </a:p>
                  </a:txBody>
                  <a:tcPr marL="91432" marR="91432" marT="30463" marB="30463">
                    <a:solidFill>
                      <a:srgbClr val="C6C0A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noProof="1">
                          <a:solidFill>
                            <a:schemeClr val="tx1"/>
                          </a:solidFill>
                        </a:rPr>
                        <a:t>ProjectID</a:t>
                      </a:r>
                    </a:p>
                  </a:txBody>
                  <a:tcPr marL="91432" marR="91432" marT="30463" marB="30463">
                    <a:solidFill>
                      <a:srgbClr val="C6C0AA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964969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bg-BG" sz="2900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9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bg-BG" sz="2900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094482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bg-BG" sz="2900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9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bg-BG" sz="2900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265627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bg-BG" sz="29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900" b="1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bg-BG" sz="29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730824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bg-BG" sz="29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900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bg-BG" sz="29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813206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bg-BG" sz="29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900" b="1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bg-BG" sz="29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470357"/>
                  </a:ext>
                </a:extLst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Employees with Three Projects</a:t>
            </a:r>
            <a:endParaRPr lang="bg-BG" dirty="0"/>
          </a:p>
        </p:txBody>
      </p:sp>
      <p:sp>
        <p:nvSpPr>
          <p:cNvPr id="6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https://judge.softuni.bg/Contests/Practice/Index/302#8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35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760411" y="1448256"/>
            <a:ext cx="10058401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PROCEDURE udp_AssignProject 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(@EmployeeID INT, @ProjectID INT)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DECLARE @maxEmployeeProjectsCount INT = 3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DECLARE @employeeProjectsCount INT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 @employeeProjectsCount =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(SELECT COUNT(*)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FROM [dbo].[EmployeesProjects] AS ep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WHERE ep.EmployeeId = @EmployeeID)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i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 Transaction here.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</a:p>
        </p:txBody>
      </p:sp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Solution: Employees with Three Projects (1)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174713" y="863600"/>
            <a:ext cx="3028727" cy="449103"/>
          </a:xfrm>
          <a:prstGeom prst="wedgeRoundRectCallout">
            <a:avLst>
              <a:gd name="adj1" fmla="val -40182"/>
              <a:gd name="adj2" fmla="val 920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Procedure Name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884545" y="2285310"/>
            <a:ext cx="2111375" cy="549330"/>
          </a:xfrm>
          <a:prstGeom prst="wedgeRoundRectCallout">
            <a:avLst>
              <a:gd name="adj1" fmla="val -66789"/>
              <a:gd name="adj2" fmla="val -3609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Parameters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056377" y="3836427"/>
            <a:ext cx="2916423" cy="562853"/>
          </a:xfrm>
          <a:prstGeom prst="wedgeRoundRectCallout">
            <a:avLst>
              <a:gd name="adj1" fmla="val -54727"/>
              <a:gd name="adj2" fmla="val -1049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Declare Variables</a:t>
            </a:r>
          </a:p>
        </p:txBody>
      </p:sp>
      <p:sp>
        <p:nvSpPr>
          <p:cNvPr id="9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https://judge.softuni.bg/Contests/Practice/Index/302#10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6973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altLang="en-US" dirty="0"/>
              <a:t>Solution</a:t>
            </a:r>
            <a:r>
              <a:rPr lang="en-US" altLang="en-US"/>
              <a:t>: Employees </a:t>
            </a:r>
            <a:r>
              <a:rPr lang="en-US" altLang="en-US" dirty="0"/>
              <a:t>with Three Projects (2)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455614" y="1121781"/>
            <a:ext cx="11353798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 TRAN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 INTO [dbo].[EmployeesProjects]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(EmployeeID, ProjectID)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VALUES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@EmployeeID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@ProjectID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@employeeProjectsCount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&gt;=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@maxEmployeeProjectsCount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RAISERROR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('The employee has too many projects!', 16, 1)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ROLLBACK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COMMIT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3103637" y="4390553"/>
            <a:ext cx="2677404" cy="449080"/>
          </a:xfrm>
          <a:prstGeom prst="wedgeRoundRectCallout">
            <a:avLst>
              <a:gd name="adj1" fmla="val -61022"/>
              <a:gd name="adj2" fmla="val -302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Undo Changes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8228013" y="4808720"/>
            <a:ext cx="2967878" cy="483459"/>
          </a:xfrm>
          <a:prstGeom prst="wedgeRoundRectCallout">
            <a:avLst>
              <a:gd name="adj1" fmla="val -48134"/>
              <a:gd name="adj2" fmla="val -1177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Throw Exception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2905760" y="5257800"/>
            <a:ext cx="2336800" cy="538480"/>
          </a:xfrm>
          <a:prstGeom prst="wedgeRoundRectCallout">
            <a:avLst>
              <a:gd name="adj1" fmla="val -68413"/>
              <a:gd name="adj2" fmla="val 36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Save Changes</a:t>
            </a:r>
          </a:p>
        </p:txBody>
      </p:sp>
      <p:sp>
        <p:nvSpPr>
          <p:cNvPr id="14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https://judge.softuni.bg/Contests/Practice/Index/302#8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0682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Резултат с изображение за bank clipart transpar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383" y="3581400"/>
            <a:ext cx="1800057" cy="179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06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GB" dirty="0"/>
              <a:t>Create a stored procedure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usp_WithdrawMoney </a:t>
            </a:r>
            <a:r>
              <a:rPr lang="en-GB" b="1" noProof="1"/>
              <a:t/>
            </a:r>
            <a:br>
              <a:rPr lang="en-GB" b="1" noProof="1"/>
            </a:br>
            <a:r>
              <a:rPr lang="en-GB" noProof="1"/>
              <a:t>(AccountId, moneyAmount) </a:t>
            </a:r>
            <a:r>
              <a:rPr lang="en-GB" dirty="0"/>
              <a:t>that operate in transactions.</a:t>
            </a:r>
          </a:p>
          <a:p>
            <a:pPr lvl="1"/>
            <a:r>
              <a:rPr lang="en-US" dirty="0"/>
              <a:t>Validate </a:t>
            </a:r>
            <a:r>
              <a:rPr lang="en-US" b="1" dirty="0"/>
              <a:t>only</a:t>
            </a:r>
            <a:r>
              <a:rPr lang="en-US" dirty="0"/>
              <a:t> if the account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exists</a:t>
            </a:r>
            <a:r>
              <a:rPr lang="en-US" dirty="0"/>
              <a:t> and if not,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throw an exception</a:t>
            </a:r>
            <a:r>
              <a:rPr lang="en-US" dirty="0"/>
              <a:t>.</a:t>
            </a:r>
          </a:p>
        </p:txBody>
      </p:sp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Withdraw Money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https://judge.softuni.bg/Contests/Practice/Index/302#14</a:t>
            </a:r>
            <a:endParaRPr lang="en-US" dirty="0"/>
          </a:p>
        </p:txBody>
      </p:sp>
      <p:pic>
        <p:nvPicPr>
          <p:cNvPr id="8" name="Картина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975" y="3970307"/>
            <a:ext cx="5257800" cy="136207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71384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Withdraw Money (1)</a:t>
            </a:r>
          </a:p>
        </p:txBody>
      </p:sp>
      <p:sp>
        <p:nvSpPr>
          <p:cNvPr id="540676" name="Rectangle 4"/>
          <p:cNvSpPr>
            <a:spLocks noChangeArrowheads="1"/>
          </p:cNvSpPr>
          <p:nvPr/>
        </p:nvSpPr>
        <p:spPr bwMode="auto">
          <a:xfrm>
            <a:off x="1279051" y="2155244"/>
            <a:ext cx="9539762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latin typeface="Consolas" panose="020B0609020204030204" pitchFamily="49" charset="0"/>
              </a:rPr>
              <a:t>CREATE PROCEDURE usp_WithdrawMoney </a:t>
            </a:r>
            <a:br>
              <a:rPr lang="en-US" sz="2800" b="1" noProof="1">
                <a:latin typeface="Consolas" panose="020B0609020204030204" pitchFamily="49" charset="0"/>
              </a:rPr>
            </a:br>
            <a:r>
              <a:rPr lang="en-US" sz="2800" b="1" noProof="1">
                <a:latin typeface="Consolas" panose="020B0609020204030204" pitchFamily="49" charset="0"/>
              </a:rPr>
              <a:t>  @account INT,   </a:t>
            </a:r>
            <a:br>
              <a:rPr lang="en-US" sz="2800" b="1" noProof="1">
                <a:latin typeface="Consolas" panose="020B0609020204030204" pitchFamily="49" charset="0"/>
              </a:rPr>
            </a:br>
            <a:r>
              <a:rPr lang="en-US" sz="2800" b="1" noProof="1">
                <a:latin typeface="Consolas" panose="020B0609020204030204" pitchFamily="49" charset="0"/>
              </a:rPr>
              <a:t>  @moneyAmount MONEY</a:t>
            </a:r>
          </a:p>
          <a:p>
            <a:r>
              <a:rPr lang="en-US" sz="2800" b="1" noProof="1">
                <a:latin typeface="Consolas" panose="020B0609020204030204" pitchFamily="49" charset="0"/>
              </a:rPr>
              <a:t>AS</a:t>
            </a:r>
          </a:p>
          <a:p>
            <a:r>
              <a:rPr lang="en-US" sz="2800" b="1" noProof="1">
                <a:latin typeface="Consolas" panose="020B0609020204030204" pitchFamily="49" charset="0"/>
              </a:rPr>
              <a:t>BEGIN</a:t>
            </a:r>
          </a:p>
          <a:p>
            <a:r>
              <a:rPr lang="en-US" sz="2800" b="1" i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-- Transaction logic goes here.</a:t>
            </a:r>
          </a:p>
          <a:p>
            <a:r>
              <a:rPr lang="en-US" sz="2800" b="1" noProof="1">
                <a:latin typeface="Consolas" panose="020B0609020204030204" pitchFamily="49" charset="0"/>
              </a:rPr>
              <a:t>END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0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https://judge.softuni.bg/Contests/Practice/Index/302#14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551394" y="1203960"/>
            <a:ext cx="3290755" cy="577925"/>
          </a:xfrm>
          <a:prstGeom prst="wedgeRoundRectCallout">
            <a:avLst>
              <a:gd name="adj1" fmla="val -39153"/>
              <a:gd name="adj2" fmla="val 1058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Procedure Name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366297" y="3134148"/>
            <a:ext cx="2286000" cy="525280"/>
          </a:xfrm>
          <a:prstGeom prst="wedgeRoundRectCallout">
            <a:avLst>
              <a:gd name="adj1" fmla="val -86413"/>
              <a:gd name="adj2" fmla="val -1466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175887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Withdraw Money (2)</a:t>
            </a:r>
          </a:p>
        </p:txBody>
      </p:sp>
      <p:sp>
        <p:nvSpPr>
          <p:cNvPr id="540676" name="Rectangle 4"/>
          <p:cNvSpPr>
            <a:spLocks noChangeArrowheads="1"/>
          </p:cNvSpPr>
          <p:nvPr/>
        </p:nvSpPr>
        <p:spPr bwMode="auto">
          <a:xfrm>
            <a:off x="912632" y="1140961"/>
            <a:ext cx="1036356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b="1" dirty="0">
                <a:latin typeface="Consolas" panose="020B0609020204030204" pitchFamily="49" charset="0"/>
              </a:rPr>
              <a:t>BEGIN TRANSACTION</a:t>
            </a:r>
          </a:p>
          <a:p>
            <a:r>
              <a:rPr lang="en-US" sz="2800" b="1" dirty="0">
                <a:latin typeface="Consolas" panose="020B0609020204030204" pitchFamily="49" charset="0"/>
              </a:rPr>
              <a:t>UPDATE Accounts SET Balance = Balance - @</a:t>
            </a:r>
            <a:r>
              <a:rPr lang="en-US" sz="2800" b="1" noProof="1">
                <a:latin typeface="Consolas" panose="020B0609020204030204" pitchFamily="49" charset="0"/>
              </a:rPr>
              <a:t>moneyAmount</a:t>
            </a:r>
          </a:p>
          <a:p>
            <a:r>
              <a:rPr lang="en-US" sz="2800" b="1" dirty="0">
                <a:latin typeface="Consolas" panose="020B0609020204030204" pitchFamily="49" charset="0"/>
              </a:rPr>
              <a:t>WHERE Id = @account</a:t>
            </a:r>
          </a:p>
          <a:p>
            <a:r>
              <a:rPr lang="en-US" sz="2800" b="1" dirty="0">
                <a:latin typeface="Consolas" panose="020B0609020204030204" pitchFamily="49" charset="0"/>
              </a:rPr>
              <a:t>IF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@@ROWCOUNT</a:t>
            </a:r>
            <a:r>
              <a:rPr lang="en-US" sz="2800" b="1" dirty="0">
                <a:latin typeface="Consolas" panose="020B0609020204030204" pitchFamily="49" charset="0"/>
              </a:rPr>
              <a:t> &lt;&gt; 1</a:t>
            </a:r>
          </a:p>
          <a:p>
            <a:r>
              <a:rPr lang="en-US" sz="2800" b="1" dirty="0">
                <a:latin typeface="Consolas" panose="020B0609020204030204" pitchFamily="49" charset="0"/>
              </a:rPr>
              <a:t>BEGIN</a:t>
            </a:r>
          </a:p>
          <a:p>
            <a:r>
              <a:rPr lang="en-US" sz="2800" b="1" dirty="0">
                <a:latin typeface="Consolas" panose="020B0609020204030204" pitchFamily="49" charset="0"/>
              </a:rPr>
              <a:t>  ROLLBACK;</a:t>
            </a:r>
          </a:p>
          <a:p>
            <a:r>
              <a:rPr lang="en-US" sz="2800" b="1" dirty="0">
                <a:latin typeface="Consolas" panose="020B0609020204030204" pitchFamily="49" charset="0"/>
              </a:rPr>
              <a:t> 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RAISERROR</a:t>
            </a:r>
            <a:r>
              <a:rPr lang="en-US" sz="2800" b="1" dirty="0">
                <a:latin typeface="Consolas" panose="020B0609020204030204" pitchFamily="49" charset="0"/>
              </a:rPr>
              <a:t>('Invalid account!', 16, 1)</a:t>
            </a:r>
          </a:p>
          <a:p>
            <a:r>
              <a:rPr lang="en-US" sz="2800" b="1" dirty="0">
                <a:latin typeface="Consolas" panose="020B0609020204030204" pitchFamily="49" charset="0"/>
              </a:rPr>
              <a:t>  RETURN</a:t>
            </a:r>
          </a:p>
          <a:p>
            <a:pPr>
              <a:spcAft>
                <a:spcPts val="1200"/>
              </a:spcAft>
            </a:pPr>
            <a:r>
              <a:rPr lang="en-US" sz="2800" b="1" dirty="0">
                <a:latin typeface="Consolas" panose="020B0609020204030204" pitchFamily="49" charset="0"/>
              </a:rPr>
              <a:t>END</a:t>
            </a:r>
          </a:p>
          <a:p>
            <a:r>
              <a:rPr lang="en-US" sz="2800" b="1" dirty="0">
                <a:latin typeface="Consolas" panose="020B0609020204030204" pitchFamily="49" charset="0"/>
              </a:rPr>
              <a:t>COMMIT</a:t>
            </a:r>
            <a:endParaRPr lang="en-US" sz="2800" b="1" noProof="1">
              <a:latin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0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https://judge.softuni.bg/Contests/Practice/Index/302#14</a:t>
            </a:r>
            <a:endParaRPr lang="en-US" dirty="0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864276" y="876801"/>
            <a:ext cx="3290755" cy="577925"/>
          </a:xfrm>
          <a:prstGeom prst="wedgeRoundRectCallout">
            <a:avLst>
              <a:gd name="adj1" fmla="val -36683"/>
              <a:gd name="adj2" fmla="val 971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Update Balance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793173" y="3200400"/>
            <a:ext cx="1835468" cy="629920"/>
          </a:xfrm>
          <a:prstGeom prst="wedgeRoundRectCallout">
            <a:avLst>
              <a:gd name="adj1" fmla="val -70705"/>
              <a:gd name="adj2" fmla="val 413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Rollback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2864875" y="5007568"/>
            <a:ext cx="2550405" cy="580432"/>
          </a:xfrm>
          <a:prstGeom prst="wedgeRoundRectCallout">
            <a:avLst>
              <a:gd name="adj1" fmla="val -66940"/>
              <a:gd name="adj2" fmla="val 4729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Save changes</a:t>
            </a:r>
          </a:p>
        </p:txBody>
      </p:sp>
    </p:spTree>
    <p:extLst>
      <p:ext uri="{BB962C8B-B14F-4D97-AF65-F5344CB8AC3E}">
        <p14:creationId xmlns:p14="http://schemas.microsoft.com/office/powerpoint/2010/main" val="160883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Transactions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Definition, Usage, ACID Model</a:t>
            </a:r>
          </a:p>
        </p:txBody>
      </p:sp>
      <p:pic>
        <p:nvPicPr>
          <p:cNvPr id="4" name="Picture 2" descr="http://www.elkhouryandpartners.com/hosting/elkhourypartners/images/Transaction_pic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5540" y="1534608"/>
            <a:ext cx="4387104" cy="309562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upload.wikimedia.org/wikipedia/en/7/78/DB-databas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5981" y="1260673"/>
            <a:ext cx="2505481" cy="177763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icongal.com/gallery/image/11555/blue_database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10573">
            <a:off x="7657855" y="2953316"/>
            <a:ext cx="1800200" cy="180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42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#CSharpDB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86343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A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Transaction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a sequence of actions</a:t>
            </a:r>
            <a:r>
              <a:rPr lang="bg-BG" dirty="0"/>
              <a:t> (</a:t>
            </a:r>
            <a:r>
              <a:rPr lang="en-US" dirty="0"/>
              <a:t>database operations</a:t>
            </a:r>
            <a:r>
              <a:rPr lang="bg-BG" dirty="0"/>
              <a:t>)</a:t>
            </a:r>
            <a:r>
              <a:rPr lang="en-US" dirty="0"/>
              <a:t> executed as a whole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Either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 of them </a:t>
            </a:r>
            <a:r>
              <a:rPr lang="en-US" dirty="0"/>
              <a:t>complete successfully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none of them</a:t>
            </a:r>
            <a:r>
              <a:rPr lang="en-US" dirty="0"/>
              <a:t> do</a:t>
            </a:r>
            <a:endParaRPr lang="bg-BG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Examples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bank transfer </a:t>
            </a:r>
            <a:r>
              <a:rPr lang="en-US" dirty="0"/>
              <a:t>from one account into another</a:t>
            </a:r>
            <a:r>
              <a:rPr lang="bg-BG" dirty="0"/>
              <a:t> (</a:t>
            </a:r>
            <a:r>
              <a:rPr lang="en-US" dirty="0"/>
              <a:t>withdrawal</a:t>
            </a:r>
            <a:r>
              <a:rPr lang="bg-BG" dirty="0"/>
              <a:t> + </a:t>
            </a:r>
            <a:r>
              <a:rPr lang="en-US" dirty="0"/>
              <a:t>deposit</a:t>
            </a:r>
            <a:r>
              <a:rPr lang="bg-BG" dirty="0"/>
              <a:t>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If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either</a:t>
            </a:r>
            <a:r>
              <a:rPr lang="en-US" dirty="0"/>
              <a:t> the withdrawal or the deposit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fails</a:t>
            </a:r>
            <a:r>
              <a:rPr lang="bg-BG" dirty="0"/>
              <a:t> </a:t>
            </a: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whole operation </a:t>
            </a:r>
            <a:r>
              <a:rPr lang="en-US" dirty="0"/>
              <a:t>is cancelled</a:t>
            </a:r>
            <a:endParaRPr lang="bg-BG" dirty="0"/>
          </a:p>
        </p:txBody>
      </p:sp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83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9955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Transactions: Lifecycle (Rollback)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473742" y="4611850"/>
            <a:ext cx="15772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chemeClr val="tx2">
                    <a:lumMod val="20000"/>
                    <a:lumOff val="80000"/>
                  </a:schemeClr>
                </a:solidFill>
              </a:rPr>
              <a:t>Rollback</a:t>
            </a:r>
          </a:p>
        </p:txBody>
      </p:sp>
      <p:cxnSp>
        <p:nvCxnSpPr>
          <p:cNvPr id="6" name="AutoShape 8"/>
          <p:cNvCxnSpPr>
            <a:cxnSpLocks noChangeShapeType="1"/>
            <a:stCxn id="14" idx="3"/>
            <a:endCxn id="16" idx="1"/>
          </p:cNvCxnSpPr>
          <p:nvPr/>
        </p:nvCxnSpPr>
        <p:spPr bwMode="auto">
          <a:xfrm>
            <a:off x="2662981" y="3627685"/>
            <a:ext cx="1567383" cy="0"/>
          </a:xfrm>
          <a:prstGeom prst="straightConnector1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Freeform 12"/>
          <p:cNvSpPr>
            <a:spLocks/>
          </p:cNvSpPr>
          <p:nvPr/>
        </p:nvSpPr>
        <p:spPr bwMode="auto">
          <a:xfrm>
            <a:off x="4308526" y="2230042"/>
            <a:ext cx="1168338" cy="597556"/>
          </a:xfrm>
          <a:custGeom>
            <a:avLst/>
            <a:gdLst>
              <a:gd name="T0" fmla="*/ 0 w 488"/>
              <a:gd name="T1" fmla="*/ 270 h 284"/>
              <a:gd name="T2" fmla="*/ 73 w 488"/>
              <a:gd name="T3" fmla="*/ 93 h 284"/>
              <a:gd name="T4" fmla="*/ 211 w 488"/>
              <a:gd name="T5" fmla="*/ 5 h 284"/>
              <a:gd name="T6" fmla="*/ 366 w 488"/>
              <a:gd name="T7" fmla="*/ 60 h 284"/>
              <a:gd name="T8" fmla="*/ 488 w 488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noFill/>
          <a:ln w="381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4308527" y="1546222"/>
            <a:ext cx="101739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Read</a:t>
            </a:r>
          </a:p>
        </p:txBody>
      </p:sp>
      <p:sp>
        <p:nvSpPr>
          <p:cNvPr id="10" name="Freeform 15"/>
          <p:cNvSpPr>
            <a:spLocks/>
          </p:cNvSpPr>
          <p:nvPr/>
        </p:nvSpPr>
        <p:spPr bwMode="auto">
          <a:xfrm>
            <a:off x="5861509" y="2230042"/>
            <a:ext cx="1168338" cy="597556"/>
          </a:xfrm>
          <a:custGeom>
            <a:avLst/>
            <a:gdLst>
              <a:gd name="T0" fmla="*/ 0 w 488"/>
              <a:gd name="T1" fmla="*/ 270 h 284"/>
              <a:gd name="T2" fmla="*/ 73 w 488"/>
              <a:gd name="T3" fmla="*/ 93 h 284"/>
              <a:gd name="T4" fmla="*/ 211 w 488"/>
              <a:gd name="T5" fmla="*/ 5 h 284"/>
              <a:gd name="T6" fmla="*/ 366 w 488"/>
              <a:gd name="T7" fmla="*/ 60 h 284"/>
              <a:gd name="T8" fmla="*/ 488 w 488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noFill/>
          <a:ln w="381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5861510" y="1546222"/>
            <a:ext cx="11123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Write</a:t>
            </a:r>
          </a:p>
        </p:txBody>
      </p:sp>
      <p:sp>
        <p:nvSpPr>
          <p:cNvPr id="12" name="Freeform 17"/>
          <p:cNvSpPr>
            <a:spLocks/>
          </p:cNvSpPr>
          <p:nvPr/>
        </p:nvSpPr>
        <p:spPr bwMode="auto">
          <a:xfrm>
            <a:off x="1523440" y="4504543"/>
            <a:ext cx="3638713" cy="753257"/>
          </a:xfrm>
          <a:custGeom>
            <a:avLst/>
            <a:gdLst>
              <a:gd name="T0" fmla="*/ 1616 w 1616"/>
              <a:gd name="T1" fmla="*/ 6 h 358"/>
              <a:gd name="T2" fmla="*/ 1525 w 1616"/>
              <a:gd name="T3" fmla="*/ 154 h 358"/>
              <a:gd name="T4" fmla="*/ 1216 w 1616"/>
              <a:gd name="T5" fmla="*/ 308 h 358"/>
              <a:gd name="T6" fmla="*/ 754 w 1616"/>
              <a:gd name="T7" fmla="*/ 351 h 358"/>
              <a:gd name="T8" fmla="*/ 202 w 1616"/>
              <a:gd name="T9" fmla="*/ 268 h 358"/>
              <a:gd name="T10" fmla="*/ 0 w 1616"/>
              <a:gd name="T11" fmla="*/ 0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16" h="358">
                <a:moveTo>
                  <a:pt x="1616" y="6"/>
                </a:moveTo>
                <a:cubicBezTo>
                  <a:pt x="1601" y="31"/>
                  <a:pt x="1592" y="104"/>
                  <a:pt x="1525" y="154"/>
                </a:cubicBezTo>
                <a:cubicBezTo>
                  <a:pt x="1458" y="204"/>
                  <a:pt x="1344" y="275"/>
                  <a:pt x="1216" y="308"/>
                </a:cubicBezTo>
                <a:cubicBezTo>
                  <a:pt x="1088" y="341"/>
                  <a:pt x="923" y="358"/>
                  <a:pt x="754" y="351"/>
                </a:cubicBezTo>
                <a:cubicBezTo>
                  <a:pt x="585" y="344"/>
                  <a:pt x="328" y="327"/>
                  <a:pt x="202" y="268"/>
                </a:cubicBezTo>
                <a:cubicBezTo>
                  <a:pt x="76" y="209"/>
                  <a:pt x="42" y="56"/>
                  <a:pt x="0" y="0"/>
                </a:cubicBezTo>
              </a:path>
            </a:pathLst>
          </a:custGeom>
          <a:noFill/>
          <a:ln w="381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2820395" y="2955948"/>
            <a:ext cx="11123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Write</a:t>
            </a: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blackWhite">
          <a:xfrm>
            <a:off x="684212" y="2798142"/>
            <a:ext cx="1978769" cy="1659085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tIns="72000" bIns="108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Durable starting state</a:t>
            </a: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blackWhite">
          <a:xfrm>
            <a:off x="8975448" y="2798142"/>
            <a:ext cx="2501102" cy="1659085"/>
          </a:xfrm>
          <a:prstGeom prst="rect">
            <a:avLst/>
          </a:prstGeom>
          <a:solidFill>
            <a:schemeClr val="tx1">
              <a:lumMod val="50000"/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wrap="square" lIns="108000" tIns="72000" rIns="108000" bIns="108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Durable,</a:t>
            </a:r>
          </a:p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consistent,</a:t>
            </a:r>
          </a:p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ending state</a:t>
            </a: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blackWhite">
          <a:xfrm>
            <a:off x="4230364" y="2798142"/>
            <a:ext cx="2875592" cy="1659085"/>
          </a:xfrm>
          <a:prstGeom prst="rect">
            <a:avLst/>
          </a:prstGeom>
          <a:solidFill>
            <a:schemeClr val="accent5">
              <a:lumMod val="75000"/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tIns="72000" bIns="108000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Sequence</a:t>
            </a:r>
            <a:b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of reads and writes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7" name="Graphic 16" descr="Close">
            <a:extLst>
              <a:ext uri="{FF2B5EF4-FFF2-40B4-BE49-F238E27FC236}">
                <a16:creationId xmlns:a16="http://schemas.microsoft.com/office/drawing/2014/main" id="{902B6B62-5622-41E5-ADA8-2BA9A04E82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198055" y="466717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9" grpId="0"/>
      <p:bldP spid="10" grpId="0" animBg="1"/>
      <p:bldP spid="11" grpId="0"/>
      <p:bldP spid="12" grpId="0" animBg="1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Transactions: Lifecycle (Commit)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7253593" y="2981877"/>
            <a:ext cx="151034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Commit</a:t>
            </a:r>
          </a:p>
        </p:txBody>
      </p:sp>
      <p:cxnSp>
        <p:nvCxnSpPr>
          <p:cNvPr id="6" name="AutoShape 8"/>
          <p:cNvCxnSpPr>
            <a:cxnSpLocks noChangeShapeType="1"/>
            <a:stCxn id="14" idx="3"/>
            <a:endCxn id="16" idx="1"/>
          </p:cNvCxnSpPr>
          <p:nvPr/>
        </p:nvCxnSpPr>
        <p:spPr bwMode="auto">
          <a:xfrm>
            <a:off x="2662981" y="3627685"/>
            <a:ext cx="1567383" cy="0"/>
          </a:xfrm>
          <a:prstGeom prst="straightConnector1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AutoShape 9"/>
          <p:cNvCxnSpPr>
            <a:cxnSpLocks noChangeShapeType="1"/>
            <a:stCxn id="16" idx="3"/>
            <a:endCxn id="15" idx="1"/>
          </p:cNvCxnSpPr>
          <p:nvPr/>
        </p:nvCxnSpPr>
        <p:spPr bwMode="auto">
          <a:xfrm>
            <a:off x="7105957" y="3627685"/>
            <a:ext cx="1869492" cy="0"/>
          </a:xfrm>
          <a:prstGeom prst="straightConnector1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Freeform 12"/>
          <p:cNvSpPr>
            <a:spLocks/>
          </p:cNvSpPr>
          <p:nvPr/>
        </p:nvSpPr>
        <p:spPr bwMode="auto">
          <a:xfrm>
            <a:off x="4308526" y="2230042"/>
            <a:ext cx="1168338" cy="597556"/>
          </a:xfrm>
          <a:custGeom>
            <a:avLst/>
            <a:gdLst>
              <a:gd name="T0" fmla="*/ 0 w 488"/>
              <a:gd name="T1" fmla="*/ 270 h 284"/>
              <a:gd name="T2" fmla="*/ 73 w 488"/>
              <a:gd name="T3" fmla="*/ 93 h 284"/>
              <a:gd name="T4" fmla="*/ 211 w 488"/>
              <a:gd name="T5" fmla="*/ 5 h 284"/>
              <a:gd name="T6" fmla="*/ 366 w 488"/>
              <a:gd name="T7" fmla="*/ 60 h 284"/>
              <a:gd name="T8" fmla="*/ 488 w 488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noFill/>
          <a:ln w="381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4308527" y="1546222"/>
            <a:ext cx="101739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Read</a:t>
            </a:r>
          </a:p>
        </p:txBody>
      </p:sp>
      <p:sp>
        <p:nvSpPr>
          <p:cNvPr id="10" name="Freeform 15"/>
          <p:cNvSpPr>
            <a:spLocks/>
          </p:cNvSpPr>
          <p:nvPr/>
        </p:nvSpPr>
        <p:spPr bwMode="auto">
          <a:xfrm>
            <a:off x="5861509" y="2230042"/>
            <a:ext cx="1168338" cy="597556"/>
          </a:xfrm>
          <a:custGeom>
            <a:avLst/>
            <a:gdLst>
              <a:gd name="T0" fmla="*/ 0 w 488"/>
              <a:gd name="T1" fmla="*/ 270 h 284"/>
              <a:gd name="T2" fmla="*/ 73 w 488"/>
              <a:gd name="T3" fmla="*/ 93 h 284"/>
              <a:gd name="T4" fmla="*/ 211 w 488"/>
              <a:gd name="T5" fmla="*/ 5 h 284"/>
              <a:gd name="T6" fmla="*/ 366 w 488"/>
              <a:gd name="T7" fmla="*/ 60 h 284"/>
              <a:gd name="T8" fmla="*/ 488 w 488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noFill/>
          <a:ln w="381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5861510" y="1546222"/>
            <a:ext cx="11123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Write</a:t>
            </a:r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2820395" y="2955948"/>
            <a:ext cx="11123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Write</a:t>
            </a: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blackWhite">
          <a:xfrm>
            <a:off x="684212" y="2798142"/>
            <a:ext cx="1978769" cy="1659085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tIns="72000" bIns="108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Durable starting state</a:t>
            </a: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blackWhite">
          <a:xfrm>
            <a:off x="8975448" y="2798142"/>
            <a:ext cx="2501102" cy="1659085"/>
          </a:xfrm>
          <a:prstGeom prst="rect">
            <a:avLst/>
          </a:prstGeom>
          <a:solidFill>
            <a:schemeClr val="tx1">
              <a:lumMod val="50000"/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wrap="square" lIns="108000" tIns="72000" rIns="108000" bIns="108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Durable,</a:t>
            </a:r>
          </a:p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consistent,</a:t>
            </a:r>
          </a:p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ending state</a:t>
            </a: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blackWhite">
          <a:xfrm>
            <a:off x="4230364" y="2798142"/>
            <a:ext cx="2875592" cy="1659085"/>
          </a:xfrm>
          <a:prstGeom prst="rect">
            <a:avLst/>
          </a:prstGeom>
          <a:solidFill>
            <a:schemeClr val="accent5">
              <a:lumMod val="75000"/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tIns="72000" bIns="108000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Sequence</a:t>
            </a:r>
            <a:b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of reads and writes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17" name="Graphic 16" descr="Checkmark">
            <a:extLst>
              <a:ext uri="{FF2B5EF4-FFF2-40B4-BE49-F238E27FC236}">
                <a16:creationId xmlns:a16="http://schemas.microsoft.com/office/drawing/2014/main" id="{384B2827-2FD2-463B-B4BB-EC2ED03E28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210960" y="466717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1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/>
      <p:bldP spid="10" grpId="0" animBg="1"/>
      <p:bldP spid="11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ct val="25000"/>
              </a:spcBef>
            </a:pPr>
            <a:r>
              <a:rPr lang="en-US" dirty="0"/>
              <a:t>Transactions guarantee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consistency </a:t>
            </a:r>
            <a:r>
              <a:rPr lang="en-US" dirty="0"/>
              <a:t>and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integrity </a:t>
            </a:r>
            <a:r>
              <a:rPr lang="en-US" dirty="0"/>
              <a:t>of the database</a:t>
            </a:r>
            <a:endParaRPr lang="bg-BG" dirty="0"/>
          </a:p>
          <a:p>
            <a:pPr lvl="1">
              <a:spcBef>
                <a:spcPct val="25000"/>
              </a:spcBef>
            </a:pPr>
            <a:r>
              <a:rPr lang="en-US" dirty="0"/>
              <a:t>All changes in a transaction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temporary</a:t>
            </a:r>
            <a:endParaRPr lang="en-US" dirty="0"/>
          </a:p>
          <a:p>
            <a:pPr lvl="1">
              <a:spcBef>
                <a:spcPct val="25000"/>
              </a:spcBef>
            </a:pPr>
            <a:r>
              <a:rPr lang="en-US" dirty="0"/>
              <a:t>Changes are persisted when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COMMIT</a:t>
            </a:r>
            <a:r>
              <a:rPr lang="en-US" dirty="0"/>
              <a:t> is executed</a:t>
            </a:r>
          </a:p>
          <a:p>
            <a:pPr lvl="1">
              <a:spcBef>
                <a:spcPct val="25000"/>
              </a:spcBef>
            </a:pPr>
            <a:r>
              <a:rPr lang="en-US" dirty="0"/>
              <a:t>At any time, all changes can be canceled by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ROLLBACK</a:t>
            </a:r>
            <a:endParaRPr lang="bg-BG" dirty="0">
              <a:latin typeface="+mj-lt"/>
              <a:cs typeface="Consolas" panose="020B0609020204030204" pitchFamily="49" charset="0"/>
            </a:endParaRPr>
          </a:p>
          <a:p>
            <a:r>
              <a:rPr lang="en-US" dirty="0"/>
              <a:t>All changes are persisted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at once</a:t>
            </a:r>
          </a:p>
          <a:p>
            <a:pPr lvl="1"/>
            <a:r>
              <a:rPr lang="en-US" dirty="0"/>
              <a:t>As long as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COMMIT</a:t>
            </a:r>
            <a:r>
              <a:rPr lang="en-US" dirty="0"/>
              <a:t> is called</a:t>
            </a:r>
            <a:endParaRPr lang="bg-BG" dirty="0"/>
          </a:p>
        </p:txBody>
      </p:sp>
      <p:sp>
        <p:nvSpPr>
          <p:cNvPr id="510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 Behavior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2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0979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Some actions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fail</a:t>
            </a:r>
            <a:r>
              <a:rPr lang="en-US" dirty="0"/>
              <a:t> to complete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application software or database server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crashes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The user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cancels</a:t>
            </a:r>
            <a:r>
              <a:rPr lang="en-US" dirty="0"/>
              <a:t> the action while it’s in progress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Interference</a:t>
            </a:r>
            <a:r>
              <a:rPr lang="en-US" dirty="0"/>
              <a:t> from another transaction</a:t>
            </a:r>
            <a:r>
              <a:rPr lang="bg-BG" dirty="0"/>
              <a:t>.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What happens if several transfers run for the same account at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same</a:t>
            </a:r>
            <a:r>
              <a:rPr lang="en-US" dirty="0"/>
              <a:t> time?</a:t>
            </a:r>
          </a:p>
        </p:txBody>
      </p:sp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Transactions: What Can Go Wrong?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026" name="Picture 2" descr="Image result for unsuccessful transa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612" y="4669970"/>
            <a:ext cx="1855032" cy="185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480" y="5202128"/>
            <a:ext cx="4404312" cy="111552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43627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Checkpoints in games</a:t>
            </a:r>
            <a:endParaRPr lang="bg-BG" dirty="0"/>
          </a:p>
        </p:txBody>
      </p:sp>
      <p:sp>
        <p:nvSpPr>
          <p:cNvPr id="7" name="TextBox 6"/>
          <p:cNvSpPr txBox="1"/>
          <p:nvPr/>
        </p:nvSpPr>
        <p:spPr>
          <a:xfrm>
            <a:off x="474003" y="4211244"/>
            <a:ext cx="1621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Castle 1-1</a:t>
            </a:r>
            <a:endParaRPr lang="bg-BG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9663570" y="4191000"/>
            <a:ext cx="1621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Castle 1-2</a:t>
            </a:r>
            <a:endParaRPr lang="bg-BG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722069" y="1918240"/>
            <a:ext cx="670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DIE</a:t>
            </a:r>
            <a:endParaRPr lang="bg-BG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5335809" y="5398609"/>
            <a:ext cx="1442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SURVIVE</a:t>
            </a:r>
            <a:endParaRPr lang="bg-BG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1783351" y="5425279"/>
            <a:ext cx="1050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Mario</a:t>
            </a:r>
            <a:endParaRPr lang="bg-BG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970212" y="2620341"/>
            <a:ext cx="2470666" cy="1447801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995576" y="4618698"/>
            <a:ext cx="2340233" cy="918664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728203" y="2385400"/>
            <a:ext cx="2451809" cy="1401765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940219" y="4618698"/>
            <a:ext cx="2583193" cy="918665"/>
          </a:xfrm>
          <a:prstGeom prst="straightConnector1">
            <a:avLst/>
          </a:prstGeom>
          <a:ln w="476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Резултат с изображение за Super Mario cast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2771" y="2226748"/>
            <a:ext cx="1674078" cy="196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Резултат с изображение за Super Mario cast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83" y="2473446"/>
            <a:ext cx="142875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Резултат с изображение за super mario transparent ol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86874"/>
            <a:ext cx="2104566" cy="154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51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Transactions?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22" y="2620341"/>
            <a:ext cx="1411139" cy="15706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0183" y="4211244"/>
            <a:ext cx="1288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STATE 1</a:t>
            </a:r>
            <a:endParaRPr lang="bg-BG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95" y="2620341"/>
            <a:ext cx="1411139" cy="15706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134682" y="4239164"/>
            <a:ext cx="1288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STATE 2</a:t>
            </a:r>
            <a:endParaRPr lang="bg-BG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235685" y="2123790"/>
            <a:ext cx="1689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ROLLBACK</a:t>
            </a:r>
            <a:endParaRPr lang="bg-BG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5335809" y="5398609"/>
            <a:ext cx="1489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COMMIT</a:t>
            </a:r>
            <a:endParaRPr lang="bg-BG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970212" y="2620341"/>
            <a:ext cx="2470666" cy="1447801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995576" y="4618698"/>
            <a:ext cx="2340233" cy="918664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728203" y="2385400"/>
            <a:ext cx="2451809" cy="1401765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940219" y="4618698"/>
            <a:ext cx="3061207" cy="918666"/>
          </a:xfrm>
          <a:prstGeom prst="straightConnector1">
            <a:avLst/>
          </a:prstGeom>
          <a:ln w="476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93" y="4782553"/>
            <a:ext cx="1841818" cy="18418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17612" y="5561311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Queries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296535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 Syntax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31812" y="1579882"/>
            <a:ext cx="112014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BEGIN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TRANSACTION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UPDATE Accounts SET Balance = Balance - @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withdrawAmount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WHERE Id =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@accountId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IF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@@ROWCOUNT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&lt;&gt; 1</a:t>
            </a:r>
            <a:r>
              <a: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bg-BG" sz="2800" b="1" i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– </a:t>
            </a:r>
            <a:r>
              <a:rPr lang="en-US" sz="2800" b="1" i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Didn’t affect exactly one row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BEGIN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ROLLBACK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RAISERROR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('Invalid account!', 16, 1)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RETURN</a:t>
            </a:r>
          </a:p>
          <a:p>
            <a:pPr>
              <a:spcAft>
                <a:spcPts val="1200"/>
              </a:spcAft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END</a:t>
            </a:r>
          </a:p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COMMIT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4589207" y="990600"/>
            <a:ext cx="2743200" cy="609600"/>
          </a:xfrm>
          <a:prstGeom prst="wedgeRoundRectCallout">
            <a:avLst>
              <a:gd name="adj1" fmla="val -61397"/>
              <a:gd name="adj2" fmla="val 9008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Start Transaction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3122613" y="3665853"/>
            <a:ext cx="2438400" cy="476903"/>
          </a:xfrm>
          <a:prstGeom prst="wedgeRoundRectCallout">
            <a:avLst>
              <a:gd name="adj1" fmla="val -64799"/>
              <a:gd name="adj2" fmla="val 452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Undo Changes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2560183" y="6096606"/>
            <a:ext cx="2619829" cy="476903"/>
          </a:xfrm>
          <a:prstGeom prst="wedgeRoundRectCallout">
            <a:avLst>
              <a:gd name="adj1" fmla="val -66665"/>
              <a:gd name="adj2" fmla="val -605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Save Changes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324532" y="1182550"/>
            <a:ext cx="2871731" cy="589897"/>
          </a:xfrm>
          <a:prstGeom prst="wedgeRoundRectCallout">
            <a:avLst>
              <a:gd name="adj1" fmla="val -53541"/>
              <a:gd name="adj2" fmla="val 1241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Withdraw Money</a:t>
            </a:r>
          </a:p>
        </p:txBody>
      </p:sp>
    </p:spTree>
    <p:extLst>
      <p:ext uri="{BB962C8B-B14F-4D97-AF65-F5344CB8AC3E}">
        <p14:creationId xmlns:p14="http://schemas.microsoft.com/office/powerpoint/2010/main" val="296514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2" y="4953000"/>
            <a:ext cx="10363200" cy="820600"/>
          </a:xfrm>
        </p:spPr>
        <p:txBody>
          <a:bodyPr/>
          <a:lstStyle/>
          <a:p>
            <a:r>
              <a:rPr lang="en-US" dirty="0"/>
              <a:t>ACID Model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2" y="5754968"/>
            <a:ext cx="10363200" cy="719034"/>
          </a:xfrm>
        </p:spPr>
        <p:txBody>
          <a:bodyPr/>
          <a:lstStyle/>
          <a:p>
            <a:r>
              <a:rPr lang="en-US" dirty="0"/>
              <a:t>Solving problems before they arise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013" y="914400"/>
            <a:ext cx="7162800" cy="3940700"/>
          </a:xfrm>
          <a:prstGeom prst="roundRect">
            <a:avLst>
              <a:gd name="adj" fmla="val 5002"/>
            </a:avLst>
          </a:prstGeom>
        </p:spPr>
      </p:pic>
    </p:spTree>
    <p:extLst>
      <p:ext uri="{BB962C8B-B14F-4D97-AF65-F5344CB8AC3E}">
        <p14:creationId xmlns:p14="http://schemas.microsoft.com/office/powerpoint/2010/main" val="97119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3" name="Rectangle 3"/>
          <p:cNvSpPr>
            <a:spLocks noGrp="1" noChangeArrowheads="1"/>
          </p:cNvSpPr>
          <p:nvPr>
            <p:ph idx="1"/>
          </p:nvPr>
        </p:nvSpPr>
        <p:spPr>
          <a:xfrm>
            <a:off x="188815" y="985846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Modern DBMS servers have built-in transaction support</a:t>
            </a:r>
          </a:p>
          <a:p>
            <a:pPr lvl="1"/>
            <a:r>
              <a:rPr lang="en-US" dirty="0"/>
              <a:t>Implement “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ACID</a:t>
            </a:r>
            <a:r>
              <a:rPr lang="en-US" dirty="0"/>
              <a:t>” transactions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E.g. MS SQL Server, Oracle, MySQL, …</a:t>
            </a:r>
          </a:p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ACID</a:t>
            </a:r>
            <a:r>
              <a:rPr lang="en-US" dirty="0"/>
              <a:t> means:</a:t>
            </a:r>
          </a:p>
          <a:p>
            <a:pPr lvl="1"/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/>
              <a:t>tomicity</a:t>
            </a:r>
            <a:endParaRPr lang="bg-BG" dirty="0"/>
          </a:p>
          <a:p>
            <a:pPr lvl="1"/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/>
              <a:t>onsistency</a:t>
            </a:r>
            <a:r>
              <a:rPr lang="bg-BG" dirty="0"/>
              <a:t> </a:t>
            </a:r>
          </a:p>
          <a:p>
            <a:pPr lvl="1"/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/>
              <a:t>solation</a:t>
            </a:r>
            <a:endParaRPr lang="bg-BG" dirty="0"/>
          </a:p>
          <a:p>
            <a:pPr lvl="1"/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dirty="0"/>
              <a:t>urability</a:t>
            </a:r>
            <a:endParaRPr lang="bg-BG" dirty="0"/>
          </a:p>
        </p:txBody>
      </p:sp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Transaction Properties</a:t>
            </a:r>
            <a:endParaRPr lang="bg-BG" sz="3800" dirty="0"/>
          </a:p>
        </p:txBody>
      </p:sp>
      <p:grpSp>
        <p:nvGrpSpPr>
          <p:cNvPr id="5" name="Group 4"/>
          <p:cNvGrpSpPr/>
          <p:nvPr/>
        </p:nvGrpSpPr>
        <p:grpSpPr>
          <a:xfrm>
            <a:off x="5637212" y="3429000"/>
            <a:ext cx="5832649" cy="2736304"/>
            <a:chOff x="5671963" y="3352800"/>
            <a:chExt cx="5832649" cy="2736304"/>
          </a:xfrm>
        </p:grpSpPr>
        <p:pic>
          <p:nvPicPr>
            <p:cNvPr id="3076" name="Picture 4" descr="http://www.icondig.com/data/icons/REALVISTA/database/png/400/databas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1963" y="3352800"/>
              <a:ext cx="2736304" cy="2736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7" name="Picture 5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267575" y="3822154"/>
              <a:ext cx="4237037" cy="2266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03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0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User-Defined Functions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Definition, Usage, Syntax</a:t>
            </a:r>
          </a:p>
        </p:txBody>
      </p:sp>
      <p:pic>
        <p:nvPicPr>
          <p:cNvPr id="22530" name="Picture 2" descr="http://i.zdnet.com/blogs/frustrated_computer_us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6812" y="1636117"/>
            <a:ext cx="3124200" cy="2077594"/>
          </a:xfrm>
          <a:prstGeom prst="roundRect">
            <a:avLst>
              <a:gd name="adj" fmla="val 558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532" name="Picture 4" descr="http://www.icondrawer.com/img/icons_512/User_Delete_Icon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89212" y="2849334"/>
            <a:ext cx="3105150" cy="17287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952560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Atomicity</a:t>
            </a:r>
            <a:endParaRPr lang="bg-BG"/>
          </a:p>
        </p:txBody>
      </p:sp>
      <p:sp>
        <p:nvSpPr>
          <p:cNvPr id="644099" name="Rectangle 3"/>
          <p:cNvSpPr>
            <a:spLocks noGrp="1" noChangeArrowheads="1"/>
          </p:cNvSpPr>
          <p:nvPr>
            <p:ph idx="1"/>
          </p:nvPr>
        </p:nvSpPr>
        <p:spPr>
          <a:xfrm>
            <a:off x="188815" y="985846"/>
            <a:ext cx="11804822" cy="5570355"/>
          </a:xfrm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Atomicity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means that</a:t>
            </a:r>
            <a:r>
              <a:rPr lang="bg-BG" dirty="0"/>
              <a:t>:</a:t>
            </a:r>
            <a:endParaRPr lang="en-US" dirty="0"/>
          </a:p>
          <a:p>
            <a:pPr lvl="1">
              <a:spcBef>
                <a:spcPct val="30000"/>
              </a:spcBef>
            </a:pPr>
            <a:r>
              <a:rPr lang="en-US" dirty="0"/>
              <a:t>Transactions execute as a whole</a:t>
            </a:r>
          </a:p>
          <a:p>
            <a:pPr lvl="1">
              <a:spcBef>
                <a:spcPct val="30000"/>
              </a:spcBef>
            </a:pPr>
            <a:r>
              <a:rPr lang="en-US" dirty="0"/>
              <a:t>DBMS guarantees that either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</a:t>
            </a:r>
            <a:r>
              <a:rPr lang="en-US" dirty="0"/>
              <a:t> of the</a:t>
            </a:r>
            <a:br>
              <a:rPr lang="en-US" dirty="0"/>
            </a:br>
            <a:r>
              <a:rPr lang="en-US" dirty="0"/>
              <a:t>operations are performed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 none </a:t>
            </a:r>
            <a:r>
              <a:rPr lang="en-US" dirty="0"/>
              <a:t>of them</a:t>
            </a:r>
          </a:p>
          <a:p>
            <a:pPr>
              <a:spcBef>
                <a:spcPct val="30000"/>
              </a:spcBef>
            </a:pPr>
            <a:r>
              <a:rPr lang="en-US" dirty="0"/>
              <a:t>Example: Transferring funds between bank accounts</a:t>
            </a:r>
          </a:p>
          <a:p>
            <a:pPr lvl="1">
              <a:spcBef>
                <a:spcPct val="30000"/>
              </a:spcBef>
            </a:pPr>
            <a:r>
              <a:rPr lang="en-US" dirty="0"/>
              <a:t>Either withdraw + deposit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both</a:t>
            </a:r>
            <a:r>
              <a:rPr lang="en-US" dirty="0"/>
              <a:t> succeed,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none</a:t>
            </a:r>
            <a:r>
              <a:rPr lang="en-US" dirty="0"/>
              <a:t> of them do</a:t>
            </a:r>
          </a:p>
          <a:p>
            <a:pPr lvl="1">
              <a:spcBef>
                <a:spcPct val="30000"/>
              </a:spcBef>
            </a:pPr>
            <a:r>
              <a:rPr lang="en-US" dirty="0"/>
              <a:t>In case of failure, the database stays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unchanged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122" name="Picture 2" descr="http://mail.colonial.net/~hkaiter/astronomyimages1011/John-Dalton-Atomic-Model.gi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09012" y="1600200"/>
            <a:ext cx="2729287" cy="2050465"/>
          </a:xfrm>
          <a:prstGeom prst="roundRect">
            <a:avLst>
              <a:gd name="adj" fmla="val 516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69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4099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</a:t>
            </a:r>
            <a:endParaRPr lang="bg-BG" dirty="0"/>
          </a:p>
        </p:txBody>
      </p:sp>
      <p:sp>
        <p:nvSpPr>
          <p:cNvPr id="645123" name="Rectangle 3"/>
          <p:cNvSpPr>
            <a:spLocks noGrp="1" noChangeArrowheads="1"/>
          </p:cNvSpPr>
          <p:nvPr>
            <p:ph idx="1"/>
          </p:nvPr>
        </p:nvSpPr>
        <p:spPr>
          <a:xfrm>
            <a:off x="188815" y="1100146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98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Consistency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means that</a:t>
            </a:r>
            <a:r>
              <a:rPr lang="bg-BG" dirty="0"/>
              <a:t>:</a:t>
            </a:r>
            <a:endParaRPr lang="en-US" dirty="0"/>
          </a:p>
          <a:p>
            <a:pPr lvl="1">
              <a:lnSpc>
                <a:spcPct val="98000"/>
              </a:lnSpc>
            </a:pPr>
            <a:r>
              <a:rPr lang="en-US" dirty="0"/>
              <a:t>The database has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legal state</a:t>
            </a:r>
            <a:r>
              <a:rPr lang="en-US" dirty="0"/>
              <a:t> in both the transaction’s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beginning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end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Only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valid</a:t>
            </a:r>
            <a:r>
              <a:rPr lang="en-US" dirty="0"/>
              <a:t> data will be written to the DB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Transaction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cannot</a:t>
            </a:r>
            <a:r>
              <a:rPr lang="en-US" dirty="0"/>
              <a:t> break the rules of</a:t>
            </a:r>
            <a:br>
              <a:rPr lang="en-US" dirty="0"/>
            </a:br>
            <a:r>
              <a:rPr lang="en-US" dirty="0"/>
              <a:t>the database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Primary keys, foreign keys, check constraints…</a:t>
            </a:r>
          </a:p>
          <a:p>
            <a:pPr>
              <a:lnSpc>
                <a:spcPct val="98000"/>
              </a:lnSpc>
            </a:pPr>
            <a:r>
              <a:rPr lang="en-US" dirty="0"/>
              <a:t>Consistency example: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Transaction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cannot</a:t>
            </a:r>
            <a:r>
              <a:rPr lang="en-US" dirty="0"/>
              <a:t> end with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duplicate</a:t>
            </a:r>
            <a:r>
              <a:rPr lang="en-US" dirty="0"/>
              <a:t> primary key in a table</a:t>
            </a:r>
          </a:p>
        </p:txBody>
      </p:sp>
      <p:pic>
        <p:nvPicPr>
          <p:cNvPr id="4098" name="Picture 2" descr="http://askheatherblythe.com/wp-content/uploads/2012/05/consistency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2812" y="3276600"/>
            <a:ext cx="2651011" cy="1997174"/>
          </a:xfrm>
          <a:prstGeom prst="roundRect">
            <a:avLst>
              <a:gd name="adj" fmla="val 577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51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2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171" name="Rectangle 3"/>
          <p:cNvSpPr>
            <a:spLocks noGrp="1" noChangeArrowheads="1"/>
          </p:cNvSpPr>
          <p:nvPr>
            <p:ph idx="1"/>
          </p:nvPr>
        </p:nvSpPr>
        <p:spPr>
          <a:xfrm>
            <a:off x="188815" y="985846"/>
            <a:ext cx="11804822" cy="5570355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250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Isolation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means that</a:t>
            </a:r>
            <a:r>
              <a:rPr lang="bg-BG" dirty="0"/>
              <a:t>:</a:t>
            </a:r>
            <a:endParaRPr lang="en-US" dirty="0"/>
          </a:p>
          <a:p>
            <a:pPr lvl="1">
              <a:lnSpc>
                <a:spcPct val="90000"/>
              </a:lnSpc>
              <a:spcBef>
                <a:spcPct val="250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Multiple</a:t>
            </a:r>
            <a:r>
              <a:rPr lang="en-US" dirty="0"/>
              <a:t> transactions running at the same time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 not </a:t>
            </a:r>
            <a:r>
              <a:rPr lang="en-US" dirty="0"/>
              <a:t>impact each other’s execution</a:t>
            </a:r>
          </a:p>
          <a:p>
            <a:pPr lvl="1">
              <a:lnSpc>
                <a:spcPct val="90000"/>
              </a:lnSpc>
              <a:spcBef>
                <a:spcPct val="25000"/>
              </a:spcBef>
            </a:pPr>
            <a:r>
              <a:rPr lang="en-US" dirty="0"/>
              <a:t>Transactions don’t see other</a:t>
            </a:r>
            <a:br>
              <a:rPr lang="en-US" dirty="0"/>
            </a:br>
            <a:r>
              <a:rPr lang="en-US" dirty="0"/>
              <a:t>transactions’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uncommitted</a:t>
            </a:r>
            <a:r>
              <a:rPr lang="en-US" dirty="0"/>
              <a:t> changes</a:t>
            </a:r>
          </a:p>
          <a:p>
            <a:pPr lvl="1">
              <a:lnSpc>
                <a:spcPct val="90000"/>
              </a:lnSpc>
              <a:spcBef>
                <a:spcPct val="25000"/>
              </a:spcBef>
            </a:pPr>
            <a:r>
              <a:rPr lang="en-US" dirty="0"/>
              <a:t>Isolation level defines how deep</a:t>
            </a:r>
            <a:br>
              <a:rPr lang="en-US" dirty="0"/>
            </a:br>
            <a:r>
              <a:rPr lang="en-US" dirty="0"/>
              <a:t>transactions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isolate</a:t>
            </a:r>
            <a:r>
              <a:rPr lang="en-US" dirty="0"/>
              <a:t> from one another</a:t>
            </a:r>
          </a:p>
          <a:p>
            <a:pPr>
              <a:lnSpc>
                <a:spcPct val="90000"/>
              </a:lnSpc>
              <a:spcBef>
                <a:spcPct val="25000"/>
              </a:spcBef>
            </a:pPr>
            <a:r>
              <a:rPr lang="en-US" dirty="0"/>
              <a:t>Isolation example:</a:t>
            </a:r>
          </a:p>
          <a:p>
            <a:pPr lvl="1">
              <a:lnSpc>
                <a:spcPct val="90000"/>
              </a:lnSpc>
              <a:spcBef>
                <a:spcPct val="25000"/>
              </a:spcBef>
            </a:pPr>
            <a:r>
              <a:rPr lang="en-US" dirty="0"/>
              <a:t>If two or more people try to buy the last copy of a product, only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one</a:t>
            </a:r>
            <a:r>
              <a:rPr lang="en-US" dirty="0"/>
              <a:t> of them will succeed</a:t>
            </a:r>
          </a:p>
        </p:txBody>
      </p:sp>
      <p:sp>
        <p:nvSpPr>
          <p:cNvPr id="64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Isolation</a:t>
            </a:r>
            <a:endParaRPr lang="bg-BG" dirty="0"/>
          </a:p>
        </p:txBody>
      </p:sp>
      <p:pic>
        <p:nvPicPr>
          <p:cNvPr id="5122" name="Picture 2" descr="http://icons.iconseeker.com/png/fullsize/banking-stuff/pole-separator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00" t="4229" r="13449" b="1398"/>
          <a:stretch/>
        </p:blipFill>
        <p:spPr bwMode="auto">
          <a:xfrm>
            <a:off x="9130515" y="2725321"/>
            <a:ext cx="1895112" cy="225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36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7171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Durability</a:t>
            </a:r>
            <a:endParaRPr lang="bg-BG"/>
          </a:p>
        </p:txBody>
      </p:sp>
      <p:sp>
        <p:nvSpPr>
          <p:cNvPr id="646147" name="Rectangle 3"/>
          <p:cNvSpPr>
            <a:spLocks noGrp="1" noChangeArrowheads="1"/>
          </p:cNvSpPr>
          <p:nvPr>
            <p:ph idx="1"/>
          </p:nvPr>
        </p:nvSpPr>
        <p:spPr>
          <a:xfrm>
            <a:off x="188815" y="97155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Durability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means that</a:t>
            </a:r>
            <a:r>
              <a:rPr lang="bg-BG" dirty="0"/>
              <a:t>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If a transaction is committed it becomes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persistent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Cannot be lost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undone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Ensured by use of database transaction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logs</a:t>
            </a:r>
          </a:p>
          <a:p>
            <a:pPr>
              <a:lnSpc>
                <a:spcPct val="100000"/>
              </a:lnSpc>
            </a:pPr>
            <a:r>
              <a:rPr lang="en-US" dirty="0"/>
              <a:t>Durability example: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After funds are transferred and committed the power supply at the DB server is lost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Transaction stays persistent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</a:t>
            </a:r>
            <a:r>
              <a:rPr lang="en-US" dirty="0"/>
              <a:t> data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lost</a:t>
            </a:r>
            <a:r>
              <a:rPr lang="en-US" dirty="0"/>
              <a:t>)</a:t>
            </a:r>
          </a:p>
        </p:txBody>
      </p:sp>
      <p:pic>
        <p:nvPicPr>
          <p:cNvPr id="6146" name="Picture 2" descr="http://toxipedia.org/download/attachments/3255/554px-Hexachlorobenzene-3D-vdW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53007" y="1752600"/>
            <a:ext cx="2092152" cy="226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67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6147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Triggers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8674" name="Picture 2" descr="http://www.pyramydair.com/blog/images/men-triggers-we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5573" y="1523463"/>
            <a:ext cx="4015722" cy="29337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677" name="Picture 5" descr="E:\Movies\Job Projects\Current Job\2.6. Intro to Transact-SQL\largeCalloutCoachTrigger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9612" y="1524000"/>
            <a:ext cx="2930522" cy="2930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181391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Triggers?</a:t>
            </a:r>
            <a:endParaRPr lang="bg-BG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Triggers are very much like stored procedures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Called in case of specific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event</a:t>
            </a:r>
            <a:endParaRPr lang="en-US" dirty="0"/>
          </a:p>
          <a:p>
            <a:r>
              <a:rPr lang="en-US" dirty="0"/>
              <a:t>We do not call triggers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explicitly</a:t>
            </a:r>
            <a:endParaRPr lang="en-US" dirty="0"/>
          </a:p>
          <a:p>
            <a:pPr lvl="1"/>
            <a:r>
              <a:rPr lang="en-US" dirty="0"/>
              <a:t>Triggers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attached</a:t>
            </a:r>
            <a:r>
              <a:rPr lang="en-US" dirty="0"/>
              <a:t> to a table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Triggers are fired when a certain SQL statement is executed against the contents of the table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Syntax: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AFTER INSERT</a:t>
            </a:r>
            <a:r>
              <a:rPr lang="en-US" dirty="0"/>
              <a:t>/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UPDATE</a:t>
            </a:r>
            <a:r>
              <a:rPr lang="en-US" dirty="0"/>
              <a:t>/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DELETE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INSTEAD OF INSERT</a:t>
            </a:r>
            <a:r>
              <a:rPr lang="en-US" dirty="0"/>
              <a:t>/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UPDATE</a:t>
            </a:r>
            <a:r>
              <a:rPr lang="en-US" dirty="0"/>
              <a:t>/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DELETE</a:t>
            </a:r>
          </a:p>
          <a:p>
            <a:pPr lvl="1"/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848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9171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AFTER</a:t>
            </a:r>
            <a:r>
              <a:rPr lang="en-US" dirty="0"/>
              <a:t> Trigger is executed right after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event</a:t>
            </a:r>
            <a:r>
              <a:rPr lang="en-US" dirty="0"/>
              <a:t> is fired</a:t>
            </a:r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Trigger</a:t>
            </a:r>
            <a:endParaRPr lang="bg-BG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25" name="Rectangle 12"/>
          <p:cNvSpPr/>
          <p:nvPr/>
        </p:nvSpPr>
        <p:spPr>
          <a:xfrm>
            <a:off x="2723612" y="3352800"/>
            <a:ext cx="1872000" cy="18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Query</a:t>
            </a:r>
          </a:p>
        </p:txBody>
      </p:sp>
      <p:sp>
        <p:nvSpPr>
          <p:cNvPr id="26" name="Rectangle 13"/>
          <p:cNvSpPr/>
          <p:nvPr/>
        </p:nvSpPr>
        <p:spPr>
          <a:xfrm>
            <a:off x="7819499" y="3352800"/>
            <a:ext cx="1872000" cy="18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Trigger</a:t>
            </a:r>
          </a:p>
        </p:txBody>
      </p:sp>
      <p:grpSp>
        <p:nvGrpSpPr>
          <p:cNvPr id="8" name="Групиране 7"/>
          <p:cNvGrpSpPr/>
          <p:nvPr/>
        </p:nvGrpSpPr>
        <p:grpSpPr>
          <a:xfrm>
            <a:off x="5085812" y="3186507"/>
            <a:ext cx="2242800" cy="2242800"/>
            <a:chOff x="3790412" y="3777000"/>
            <a:chExt cx="2242800" cy="2242800"/>
          </a:xfrm>
        </p:grpSpPr>
        <p:sp>
          <p:nvSpPr>
            <p:cNvPr id="28" name="Diamond 15"/>
            <p:cNvSpPr/>
            <p:nvPr/>
          </p:nvSpPr>
          <p:spPr>
            <a:xfrm>
              <a:off x="3790412" y="3777000"/>
              <a:ext cx="2242800" cy="224280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9" name="TextBox 16"/>
            <p:cNvSpPr txBox="1"/>
            <p:nvPr/>
          </p:nvSpPr>
          <p:spPr>
            <a:xfrm>
              <a:off x="4067414" y="4617683"/>
              <a:ext cx="16887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Event</a:t>
              </a:r>
            </a:p>
          </p:txBody>
        </p:sp>
      </p:grpSp>
      <p:cxnSp>
        <p:nvCxnSpPr>
          <p:cNvPr id="32" name="Straight Connector 19"/>
          <p:cNvCxnSpPr>
            <a:stCxn id="25" idx="3"/>
            <a:endCxn id="28" idx="1"/>
          </p:cNvCxnSpPr>
          <p:nvPr/>
        </p:nvCxnSpPr>
        <p:spPr>
          <a:xfrm>
            <a:off x="4595612" y="4288800"/>
            <a:ext cx="490200" cy="19107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Straight Connector 20"/>
          <p:cNvCxnSpPr>
            <a:stCxn id="28" idx="3"/>
            <a:endCxn id="26" idx="1"/>
          </p:cNvCxnSpPr>
          <p:nvPr/>
        </p:nvCxnSpPr>
        <p:spPr>
          <a:xfrm flipV="1">
            <a:off x="7328612" y="4288800"/>
            <a:ext cx="490887" cy="19107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Rectangle: Rounded Corners 24"/>
          <p:cNvSpPr/>
          <p:nvPr/>
        </p:nvSpPr>
        <p:spPr>
          <a:xfrm>
            <a:off x="2513012" y="3048000"/>
            <a:ext cx="7315200" cy="2514600"/>
          </a:xfrm>
          <a:prstGeom prst="round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0282443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3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iamond 15"/>
          <p:cNvSpPr/>
          <p:nvPr/>
        </p:nvSpPr>
        <p:spPr>
          <a:xfrm>
            <a:off x="5070812" y="3948507"/>
            <a:ext cx="2242800" cy="2242800"/>
          </a:xfrm>
          <a:prstGeom prst="diamond">
            <a:avLst/>
          </a:prstGeom>
          <a:solidFill>
            <a:srgbClr val="3BA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</a:t>
            </a:r>
          </a:p>
        </p:txBody>
      </p:sp>
      <p:sp>
        <p:nvSpPr>
          <p:cNvPr id="20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INSTEAD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OF</a:t>
            </a:r>
            <a:r>
              <a:rPr lang="en-US" dirty="0"/>
              <a:t> Trigger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completely replaces</a:t>
            </a:r>
            <a:r>
              <a:rPr lang="en-US" dirty="0"/>
              <a:t> an event action from happening</a:t>
            </a:r>
          </a:p>
          <a:p>
            <a:pPr lvl="1"/>
            <a:r>
              <a:rPr lang="en-US" dirty="0"/>
              <a:t>You can apply totally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</a:t>
            </a:r>
            <a:r>
              <a:rPr lang="en-US" dirty="0"/>
              <a:t> logic</a:t>
            </a:r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Instead of Trigger</a:t>
            </a:r>
            <a:endParaRPr lang="bg-BG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25" name="Rectangle 12"/>
          <p:cNvSpPr/>
          <p:nvPr/>
        </p:nvSpPr>
        <p:spPr>
          <a:xfrm>
            <a:off x="2723612" y="4114800"/>
            <a:ext cx="1872000" cy="18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</a:t>
            </a:r>
          </a:p>
        </p:txBody>
      </p:sp>
      <p:cxnSp>
        <p:nvCxnSpPr>
          <p:cNvPr id="32" name="Straight Connector 19"/>
          <p:cNvCxnSpPr>
            <a:cxnSpLocks/>
            <a:stCxn id="25" idx="3"/>
            <a:endCxn id="28" idx="1"/>
          </p:cNvCxnSpPr>
          <p:nvPr/>
        </p:nvCxnSpPr>
        <p:spPr>
          <a:xfrm>
            <a:off x="4595612" y="5050800"/>
            <a:ext cx="475200" cy="19107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7538829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iamond 15"/>
          <p:cNvSpPr/>
          <p:nvPr/>
        </p:nvSpPr>
        <p:spPr>
          <a:xfrm>
            <a:off x="5070812" y="3948507"/>
            <a:ext cx="2242800" cy="2242800"/>
          </a:xfrm>
          <a:prstGeom prst="diamond">
            <a:avLst/>
          </a:prstGeom>
          <a:solidFill>
            <a:srgbClr val="C6C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</a:t>
            </a:r>
          </a:p>
        </p:txBody>
      </p:sp>
      <p:sp>
        <p:nvSpPr>
          <p:cNvPr id="20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INSTEAD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OF</a:t>
            </a:r>
            <a:r>
              <a:rPr lang="en-US" dirty="0"/>
              <a:t> Trigger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completely replaces</a:t>
            </a:r>
            <a:r>
              <a:rPr lang="en-US" dirty="0"/>
              <a:t> an event action from happening</a:t>
            </a:r>
          </a:p>
          <a:p>
            <a:pPr lvl="1"/>
            <a:r>
              <a:rPr lang="en-US" dirty="0"/>
              <a:t>You can apply totally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</a:t>
            </a:r>
            <a:r>
              <a:rPr lang="en-US" dirty="0"/>
              <a:t> logic</a:t>
            </a:r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Instead of Trigger</a:t>
            </a:r>
            <a:endParaRPr lang="bg-BG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25" name="Rectangle 12"/>
          <p:cNvSpPr/>
          <p:nvPr/>
        </p:nvSpPr>
        <p:spPr>
          <a:xfrm>
            <a:off x="2723612" y="4114800"/>
            <a:ext cx="1872000" cy="18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</a:t>
            </a:r>
          </a:p>
        </p:txBody>
      </p:sp>
      <p:cxnSp>
        <p:nvCxnSpPr>
          <p:cNvPr id="32" name="Straight Connector 19"/>
          <p:cNvCxnSpPr>
            <a:cxnSpLocks/>
            <a:stCxn id="25" idx="3"/>
            <a:endCxn id="28" idx="1"/>
          </p:cNvCxnSpPr>
          <p:nvPr/>
        </p:nvCxnSpPr>
        <p:spPr>
          <a:xfrm>
            <a:off x="4595612" y="5050800"/>
            <a:ext cx="475200" cy="19107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Rectangle 13"/>
          <p:cNvSpPr/>
          <p:nvPr/>
        </p:nvSpPr>
        <p:spPr>
          <a:xfrm>
            <a:off x="7788812" y="4133907"/>
            <a:ext cx="1872000" cy="18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Trigger</a:t>
            </a:r>
          </a:p>
        </p:txBody>
      </p:sp>
      <p:sp>
        <p:nvSpPr>
          <p:cNvPr id="30" name="Rectangle: Rounded Corners 24"/>
          <p:cNvSpPr/>
          <p:nvPr/>
        </p:nvSpPr>
        <p:spPr>
          <a:xfrm>
            <a:off x="2521480" y="3776131"/>
            <a:ext cx="7315200" cy="2514600"/>
          </a:xfrm>
          <a:prstGeom prst="round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31" name="Straight Connector 19"/>
          <p:cNvCxnSpPr>
            <a:cxnSpLocks/>
            <a:stCxn id="28" idx="3"/>
            <a:endCxn id="27" idx="1"/>
          </p:cNvCxnSpPr>
          <p:nvPr/>
        </p:nvCxnSpPr>
        <p:spPr>
          <a:xfrm>
            <a:off x="7313612" y="5069907"/>
            <a:ext cx="475200" cy="0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38904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There are three different events that can be applied within a trigger:</a:t>
            </a:r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  <a:endParaRPr lang="bg-BG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12" name="Rectangle: Rounded Corners 31"/>
          <p:cNvSpPr/>
          <p:nvPr/>
        </p:nvSpPr>
        <p:spPr>
          <a:xfrm>
            <a:off x="4336863" y="2261901"/>
            <a:ext cx="2502582" cy="808023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Events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27333" y="3069924"/>
            <a:ext cx="3360821" cy="2458786"/>
            <a:chOff x="3275012" y="3623370"/>
            <a:chExt cx="2632688" cy="2062943"/>
          </a:xfrm>
        </p:grpSpPr>
        <p:sp>
          <p:nvSpPr>
            <p:cNvPr id="15" name="Rectangle: Rounded Corners 13"/>
            <p:cNvSpPr/>
            <p:nvPr/>
          </p:nvSpPr>
          <p:spPr>
            <a:xfrm>
              <a:off x="3275012" y="5168857"/>
              <a:ext cx="1553418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Insert</a:t>
              </a:r>
            </a:p>
          </p:txBody>
        </p:sp>
        <p:cxnSp>
          <p:nvCxnSpPr>
            <p:cNvPr id="18" name="Straight Connector 37"/>
            <p:cNvCxnSpPr>
              <a:cxnSpLocks/>
              <a:stCxn id="12" idx="2"/>
              <a:endCxn id="15" idx="0"/>
            </p:cNvCxnSpPr>
            <p:nvPr/>
          </p:nvCxnSpPr>
          <p:spPr>
            <a:xfrm flipH="1">
              <a:off x="4051721" y="3623370"/>
              <a:ext cx="1855979" cy="1545487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4596627" y="3069924"/>
            <a:ext cx="1983054" cy="2458786"/>
            <a:chOff x="5176010" y="3623370"/>
            <a:chExt cx="1553419" cy="2062943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5176010" y="5168857"/>
              <a:ext cx="1553419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Update</a:t>
              </a:r>
            </a:p>
          </p:txBody>
        </p:sp>
        <p:cxnSp>
          <p:nvCxnSpPr>
            <p:cNvPr id="19" name="Straight Connector 38"/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5952719" y="3623370"/>
              <a:ext cx="0" cy="1545487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5588154" y="3069924"/>
            <a:ext cx="3360821" cy="2458786"/>
            <a:chOff x="5997739" y="3623370"/>
            <a:chExt cx="2632689" cy="2062943"/>
          </a:xfrm>
        </p:grpSpPr>
        <p:sp>
          <p:nvSpPr>
            <p:cNvPr id="16" name="Rectangle: Rounded Corners 13"/>
            <p:cNvSpPr/>
            <p:nvPr/>
          </p:nvSpPr>
          <p:spPr>
            <a:xfrm>
              <a:off x="7077009" y="5168857"/>
              <a:ext cx="1553419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Delete</a:t>
              </a:r>
            </a:p>
          </p:txBody>
        </p:sp>
        <p:cxnSp>
          <p:nvCxnSpPr>
            <p:cNvPr id="20" name="Straight Connector 39"/>
            <p:cNvCxnSpPr>
              <a:stCxn id="12" idx="2"/>
              <a:endCxn id="16" idx="0"/>
            </p:cNvCxnSpPr>
            <p:nvPr/>
          </p:nvCxnSpPr>
          <p:spPr>
            <a:xfrm>
              <a:off x="5997739" y="3623370"/>
              <a:ext cx="1855980" cy="1545487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41890099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90413" y="1124744"/>
            <a:ext cx="11804822" cy="5570355"/>
          </a:xfrm>
        </p:spPr>
        <p:txBody>
          <a:bodyPr/>
          <a:lstStyle/>
          <a:p>
            <a:r>
              <a:rPr lang="en-US" dirty="0"/>
              <a:t>At its core,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</a:t>
            </a:r>
            <a:r>
              <a:rPr lang="en-US" dirty="0"/>
              <a:t> receives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</a:t>
            </a:r>
            <a:r>
              <a:rPr lang="en-US" dirty="0"/>
              <a:t> and produces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output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Functions: Basic Definition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629" y="1652955"/>
            <a:ext cx="3808327" cy="52126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24041" y="4915671"/>
            <a:ext cx="978366" cy="16662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804" y="3407653"/>
            <a:ext cx="1229008" cy="16887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282" y="1826546"/>
            <a:ext cx="1526904" cy="19177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33" y="923308"/>
            <a:ext cx="2147094" cy="27264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91" y="3234581"/>
            <a:ext cx="1748118" cy="1748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4705530"/>
            <a:ext cx="3123358" cy="1952098"/>
          </a:xfrm>
          <a:prstGeom prst="rect">
            <a:avLst/>
          </a:prstGeom>
        </p:spPr>
      </p:pic>
      <p:sp>
        <p:nvSpPr>
          <p:cNvPr id="13" name="Arrow: Down 15"/>
          <p:cNvSpPr/>
          <p:nvPr/>
        </p:nvSpPr>
        <p:spPr>
          <a:xfrm rot="16710111">
            <a:off x="3789531" y="2337981"/>
            <a:ext cx="306159" cy="9851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Arrow: Down 15"/>
          <p:cNvSpPr/>
          <p:nvPr/>
        </p:nvSpPr>
        <p:spPr>
          <a:xfrm rot="15736128">
            <a:off x="8170301" y="2455333"/>
            <a:ext cx="306159" cy="9851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Arrow: Down 15"/>
          <p:cNvSpPr/>
          <p:nvPr/>
        </p:nvSpPr>
        <p:spPr>
          <a:xfrm rot="16410111">
            <a:off x="3546722" y="3728751"/>
            <a:ext cx="306159" cy="9851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Arrow: Down 15"/>
          <p:cNvSpPr/>
          <p:nvPr/>
        </p:nvSpPr>
        <p:spPr>
          <a:xfrm rot="15907702">
            <a:off x="8089721" y="3808885"/>
            <a:ext cx="306159" cy="9851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Arrow: Down 15"/>
          <p:cNvSpPr/>
          <p:nvPr/>
        </p:nvSpPr>
        <p:spPr>
          <a:xfrm rot="15096567">
            <a:off x="4107781" y="5164206"/>
            <a:ext cx="348786" cy="8431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Arrow: Down 15"/>
          <p:cNvSpPr/>
          <p:nvPr/>
        </p:nvSpPr>
        <p:spPr>
          <a:xfrm rot="17043750">
            <a:off x="8127854" y="5030467"/>
            <a:ext cx="306159" cy="9851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29100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Triggers</a:t>
            </a:r>
            <a:endParaRPr lang="bg-BG" dirty="0"/>
          </a:p>
        </p:txBody>
      </p:sp>
      <p:sp>
        <p:nvSpPr>
          <p:cNvPr id="521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Defined by the keyword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</a:rPr>
              <a:t>FOR</a:t>
            </a:r>
          </a:p>
        </p:txBody>
      </p:sp>
      <p:sp>
        <p:nvSpPr>
          <p:cNvPr id="521220" name="Rectangle 4"/>
          <p:cNvSpPr>
            <a:spLocks noChangeArrowheads="1"/>
          </p:cNvSpPr>
          <p:nvPr/>
        </p:nvSpPr>
        <p:spPr bwMode="auto">
          <a:xfrm>
            <a:off x="608013" y="1876485"/>
            <a:ext cx="10972800" cy="4488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TRIGGER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tr_TownsUpdate ON Towns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UPDATE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(EXISTS(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SELECT * FROM inserted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WHERE Name IS NULL OR LEN(Name) = 0))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BEGIN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RAISERROR('Town name cannot be empty.', 16, 1)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ROLLBACK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END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UPDATE Towns SET Name='' WHERE TownId=1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4570412" y="4876800"/>
            <a:ext cx="2607628" cy="629920"/>
          </a:xfrm>
          <a:prstGeom prst="wedgeRoundRectCallout">
            <a:avLst>
              <a:gd name="adj1" fmla="val -52592"/>
              <a:gd name="adj2" fmla="val 9385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Causes an error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0754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Instead Of Triggers</a:t>
            </a:r>
            <a:endParaRPr lang="bg-BG" dirty="0"/>
          </a:p>
        </p:txBody>
      </p:sp>
      <p:sp>
        <p:nvSpPr>
          <p:cNvPr id="522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Defined by 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INSTEAD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OF</a:t>
            </a:r>
          </a:p>
        </p:txBody>
      </p:sp>
      <p:sp>
        <p:nvSpPr>
          <p:cNvPr id="522244" name="Rectangle 4"/>
          <p:cNvSpPr>
            <a:spLocks noChangeArrowheads="1"/>
          </p:cNvSpPr>
          <p:nvPr/>
        </p:nvSpPr>
        <p:spPr bwMode="auto">
          <a:xfrm>
            <a:off x="608012" y="1858672"/>
            <a:ext cx="10972800" cy="45650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TABLE Accounts(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Username varchar(10) NOT NULL PRIMARY KEY,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[Password] varchar(20) NOT NULL,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Active NOT NULL DEFAULT 'Y’</a:t>
            </a:r>
          </a:p>
          <a:p>
            <a:pPr eaLnBrk="0" hangingPunct="0">
              <a:lnSpc>
                <a:spcPct val="85000"/>
              </a:lnSpc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TRIGGER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tr_AccountsDelete ON Accounts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INSTEAD OF DELETE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UPDATE a SET Active = 'N'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FROM Accounts AS a JOIN DELETED d 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ON d.Username = a.Username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WHERE a.Active = 'Y'  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5782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FAC7F-5CA0-44C2-B6F3-C51973929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Security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0D9C73-F1D9-4C03-9E3A-FC7AA5C88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8014" y="5754968"/>
            <a:ext cx="10972798" cy="719034"/>
          </a:xfrm>
        </p:spPr>
        <p:txBody>
          <a:bodyPr/>
          <a:lstStyle/>
          <a:p>
            <a:r>
              <a:rPr lang="en-US" dirty="0"/>
              <a:t>Fixed Server Roles, Fixed Database Roles</a:t>
            </a:r>
          </a:p>
        </p:txBody>
      </p:sp>
      <p:pic>
        <p:nvPicPr>
          <p:cNvPr id="1028" name="Picture 4" descr="Image result for sql server fixed roles">
            <a:extLst>
              <a:ext uri="{FF2B5EF4-FFF2-40B4-BE49-F238E27FC236}">
                <a16:creationId xmlns:a16="http://schemas.microsoft.com/office/drawing/2014/main" id="{E78E2346-67C8-424C-9992-2CCF89183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414" y="990600"/>
            <a:ext cx="6095998" cy="3852284"/>
          </a:xfrm>
          <a:prstGeom prst="roundRect">
            <a:avLst>
              <a:gd name="adj" fmla="val 320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664F93-9BE9-46A9-A764-5AB6377E72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412" y="3447117"/>
            <a:ext cx="1807902" cy="180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3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38D88B-3A3C-405B-BFAA-24C7A02D8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SQL Server has two layers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 security</a:t>
            </a:r>
            <a:r>
              <a:rPr lang="en-US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Fixed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Server</a:t>
            </a:r>
            <a:r>
              <a:rPr lang="en-US" dirty="0"/>
              <a:t> Roles</a:t>
            </a:r>
          </a:p>
          <a:p>
            <a:pPr lvl="2"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sysadmin</a:t>
            </a:r>
            <a:r>
              <a:rPr lang="en-US" sz="3200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bulkadmin</a:t>
            </a:r>
            <a:r>
              <a:rPr lang="en-US" sz="3200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dbcreator</a:t>
            </a:r>
            <a:r>
              <a:rPr lang="en-US" sz="3200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securityadmin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Fixed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</a:t>
            </a:r>
            <a:r>
              <a:rPr lang="en-US" dirty="0"/>
              <a:t> Roles</a:t>
            </a:r>
          </a:p>
          <a:p>
            <a:pPr lvl="2"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db_owner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db_securityadmin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db_accessadmin</a:t>
            </a:r>
          </a:p>
          <a:p>
            <a:pPr lvl="2"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db_backupoperator</a:t>
            </a:r>
            <a:r>
              <a:rPr lang="en-US" sz="3200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db_ddladmin</a:t>
            </a:r>
          </a:p>
          <a:p>
            <a:pPr lvl="2"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db_datareader</a:t>
            </a:r>
            <a:r>
              <a:rPr lang="en-US" noProof="1"/>
              <a:t>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db_datawriter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ACFCC1-71C9-4B6E-B2A5-C438D86F2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Security: SQL Server</a:t>
            </a:r>
          </a:p>
        </p:txBody>
      </p:sp>
    </p:spTree>
    <p:extLst>
      <p:ext uri="{BB962C8B-B14F-4D97-AF65-F5344CB8AC3E}">
        <p14:creationId xmlns:p14="http://schemas.microsoft.com/office/powerpoint/2010/main" val="25559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1CDF98-45D7-4A64-9207-FFF5FB5BE7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2B59E-5870-4C19-B2DF-FE315477B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SQL Server lets us create custom roles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Collection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privileges</a:t>
            </a:r>
            <a:r>
              <a:rPr lang="en-US" dirty="0"/>
              <a:t> (permissions)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Fine control </a:t>
            </a:r>
            <a:r>
              <a:rPr lang="en-US" dirty="0"/>
              <a:t>over permissions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Can use one role for multiple </a:t>
            </a:r>
            <a:br>
              <a:rPr lang="en-US" dirty="0"/>
            </a:br>
            <a:r>
              <a:rPr lang="en-US" dirty="0"/>
              <a:t>users (groups)</a:t>
            </a:r>
          </a:p>
          <a:p>
            <a:pPr>
              <a:lnSpc>
                <a:spcPct val="110000"/>
              </a:lnSpc>
            </a:pPr>
            <a:r>
              <a:rPr lang="en-US" dirty="0"/>
              <a:t>Makes auditing operations easier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2093A8-9ED8-4076-85DA-4848C4B7D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Roles</a:t>
            </a:r>
          </a:p>
        </p:txBody>
      </p:sp>
      <p:pic>
        <p:nvPicPr>
          <p:cNvPr id="6" name="Picture 2" descr="Image result for user icon transparent">
            <a:extLst>
              <a:ext uri="{FF2B5EF4-FFF2-40B4-BE49-F238E27FC236}">
                <a16:creationId xmlns:a16="http://schemas.microsoft.com/office/drawing/2014/main" id="{C6F86CA2-52B9-452C-9589-1A1137485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7927">
            <a:off x="9392226" y="1752709"/>
            <a:ext cx="2159888" cy="215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user icon transparent">
            <a:extLst>
              <a:ext uri="{FF2B5EF4-FFF2-40B4-BE49-F238E27FC236}">
                <a16:creationId xmlns:a16="http://schemas.microsoft.com/office/drawing/2014/main" id="{70041DE7-86E1-4635-813C-C8522BA0C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96566">
            <a:off x="10242221" y="2120462"/>
            <a:ext cx="641428" cy="64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sql server fixed roles">
            <a:extLst>
              <a:ext uri="{FF2B5EF4-FFF2-40B4-BE49-F238E27FC236}">
                <a16:creationId xmlns:a16="http://schemas.microsoft.com/office/drawing/2014/main" id="{EB08241E-88AF-476E-BBC8-FA6BA978D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811" y="3110508"/>
            <a:ext cx="5153011" cy="3256376"/>
          </a:xfrm>
          <a:prstGeom prst="roundRect">
            <a:avLst>
              <a:gd name="adj" fmla="val 320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45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7170C1-0FFC-4B21-8A4F-18A041278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FFFDE-5E0B-449C-8159-09E4F84FE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lnSpc>
                <a:spcPct val="100000"/>
              </a:lnSpc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CONTROL SERVER</a:t>
            </a:r>
            <a:r>
              <a:rPr lang="en-US" sz="3200" dirty="0"/>
              <a:t>/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DATABASE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Gives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 permissions</a:t>
            </a:r>
            <a:r>
              <a:rPr lang="en-US" dirty="0"/>
              <a:t> on the server/database</a:t>
            </a:r>
          </a:p>
          <a:p>
            <a:pPr lvl="0">
              <a:lnSpc>
                <a:spcPct val="100000"/>
              </a:lnSpc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TAKE OWNERSHIP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Enables the grantee to take ownership of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securable</a:t>
            </a:r>
          </a:p>
          <a:p>
            <a:pPr lvl="0">
              <a:lnSpc>
                <a:spcPct val="100000"/>
              </a:lnSpc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VIEW CHANGE TRACKING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Manage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change tracking</a:t>
            </a:r>
            <a:r>
              <a:rPr lang="en-US" dirty="0"/>
              <a:t> on schemas and tables</a:t>
            </a:r>
          </a:p>
          <a:p>
            <a:pPr lvl="0">
              <a:lnSpc>
                <a:spcPct val="100000"/>
              </a:lnSpc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VIEW DEFINITION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Enables the grantee to access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metadata</a:t>
            </a:r>
          </a:p>
          <a:p>
            <a:pPr lvl="0">
              <a:lnSpc>
                <a:spcPct val="100000"/>
              </a:lnSpc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EXECUTE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 run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procedures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scalar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aggregate</a:t>
            </a:r>
            <a:r>
              <a:rPr lang="en-US" dirty="0"/>
              <a:t> functions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A529B8-B1E7-4D7C-A60B-F211EFAD6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Role Permissions</a:t>
            </a:r>
          </a:p>
        </p:txBody>
      </p:sp>
    </p:spTree>
    <p:extLst>
      <p:ext uri="{BB962C8B-B14F-4D97-AF65-F5344CB8AC3E}">
        <p14:creationId xmlns:p14="http://schemas.microsoft.com/office/powerpoint/2010/main" val="4009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E493B0-2312-44B9-A6FE-752BF096D0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29BB9-C9E0-4F2B-AB96-77CAA9BC3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ALTER</a:t>
            </a:r>
          </a:p>
          <a:p>
            <a:pPr lvl="1"/>
            <a:r>
              <a:rPr lang="en-US" dirty="0"/>
              <a:t>Lets a role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alter</a:t>
            </a:r>
            <a:r>
              <a:rPr lang="en-US" dirty="0"/>
              <a:t>,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drop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dirty="0"/>
              <a:t> from the schema</a:t>
            </a:r>
          </a:p>
          <a:p>
            <a:pPr lvl="0"/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REFERENCES</a:t>
            </a:r>
          </a:p>
          <a:p>
            <a:pPr lvl="1"/>
            <a:r>
              <a:rPr lang="en-US" dirty="0"/>
              <a:t>Lets the role create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FOREIGN KEY </a:t>
            </a:r>
            <a:r>
              <a:rPr lang="en-US" dirty="0"/>
              <a:t>constraints</a:t>
            </a:r>
          </a:p>
          <a:p>
            <a:pPr lvl="0"/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</a:t>
            </a:r>
            <a:r>
              <a:rPr lang="en-US" sz="3200" dirty="0"/>
              <a:t>/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DELETE</a:t>
            </a:r>
            <a:r>
              <a:rPr lang="en-US" sz="3200" dirty="0"/>
              <a:t>/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INSERT</a:t>
            </a:r>
            <a:r>
              <a:rPr lang="en-US" sz="3200" dirty="0"/>
              <a:t>/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UPDATE</a:t>
            </a:r>
          </a:p>
          <a:p>
            <a:pPr lvl="1"/>
            <a:r>
              <a:rPr lang="en-US" dirty="0"/>
              <a:t>Grant access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CRUD</a:t>
            </a:r>
            <a:r>
              <a:rPr lang="en-US" dirty="0"/>
              <a:t> Operations</a:t>
            </a:r>
          </a:p>
          <a:p>
            <a:pPr lvl="1"/>
            <a:r>
              <a:rPr lang="en-US" dirty="0"/>
              <a:t>Can be granted 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schema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 level</a:t>
            </a:r>
          </a:p>
          <a:p>
            <a:pPr lvl="2"/>
            <a:r>
              <a:rPr lang="en-US" dirty="0"/>
              <a:t>Individual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tables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views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columns can be </a:t>
            </a:r>
            <a:r>
              <a:rPr lang="en-US" dirty="0"/>
              <a:t>targeted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FE6478-8DC8-4E97-BA36-3398178FA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Role Permissions (2)</a:t>
            </a:r>
          </a:p>
        </p:txBody>
      </p:sp>
    </p:spTree>
    <p:extLst>
      <p:ext uri="{BB962C8B-B14F-4D97-AF65-F5344CB8AC3E}">
        <p14:creationId xmlns:p14="http://schemas.microsoft.com/office/powerpoint/2010/main" val="128138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7965" y="990600"/>
            <a:ext cx="11804821" cy="573087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Functions allow for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complex calculations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Usually return a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scalar</a:t>
            </a:r>
            <a:r>
              <a:rPr lang="en-US" sz="3400" dirty="0"/>
              <a:t> value</a:t>
            </a:r>
          </a:p>
          <a:p>
            <a:pPr>
              <a:lnSpc>
                <a:spcPct val="100000"/>
              </a:lnSpc>
            </a:pPr>
            <a:endParaRPr lang="en-US" sz="3600" dirty="0"/>
          </a:p>
          <a:p>
            <a:pPr>
              <a:lnSpc>
                <a:spcPct val="100000"/>
              </a:lnSpc>
            </a:pPr>
            <a:endParaRPr lang="en-US" sz="3600" dirty="0"/>
          </a:p>
          <a:p>
            <a:pPr>
              <a:lnSpc>
                <a:spcPct val="100000"/>
              </a:lnSpc>
            </a:pPr>
            <a:r>
              <a:rPr lang="en-US" sz="3600" dirty="0"/>
              <a:t>Stored Procedures allow us to save time by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Shortening code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Simplifying complex tasks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6">
            <a:extLst/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18612" y="3352800"/>
            <a:ext cx="2253081" cy="2438400"/>
          </a:xfrm>
          <a:prstGeom prst="rect">
            <a:avLst/>
          </a:prstGeom>
        </p:spPr>
      </p:pic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853740" y="5791200"/>
            <a:ext cx="7239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CREATE PROC usp_ProcedureName AS …</a:t>
            </a: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853740" y="2338040"/>
            <a:ext cx="7239000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CREATE FUNCTION f_ProcedureName RETURNS …</a:t>
            </a:r>
          </a:p>
          <a:p>
            <a:pPr>
              <a:lnSpc>
                <a:spcPct val="80000"/>
              </a:lnSpc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AS</a:t>
            </a:r>
          </a:p>
          <a:p>
            <a:pPr>
              <a:lnSpc>
                <a:spcPct val="80000"/>
              </a:lnSpc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6918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7965" y="990600"/>
            <a:ext cx="11804821" cy="553440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5000"/>
              </a:lnSpc>
            </a:pPr>
            <a:r>
              <a:rPr lang="en-GB" sz="3600" dirty="0"/>
              <a:t>Transactions give our operations </a:t>
            </a:r>
            <a:r>
              <a:rPr lang="en-GB" sz="3600" dirty="0">
                <a:solidFill>
                  <a:schemeClr val="tx2">
                    <a:lumMod val="75000"/>
                  </a:schemeClr>
                </a:solidFill>
              </a:rPr>
              <a:t>stability</a:t>
            </a:r>
            <a:endParaRPr lang="en-US" sz="3400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95000"/>
              </a:lnSpc>
            </a:pP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Operation Integrity</a:t>
            </a:r>
          </a:p>
          <a:p>
            <a:pPr lvl="1">
              <a:lnSpc>
                <a:spcPct val="95000"/>
              </a:lnSpc>
            </a:pPr>
            <a:r>
              <a:rPr lang="en-US" sz="3400" dirty="0"/>
              <a:t>Solving the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concurrent operation </a:t>
            </a:r>
            <a:r>
              <a:rPr lang="en-US" sz="3400" dirty="0"/>
              <a:t>problem</a:t>
            </a:r>
          </a:p>
          <a:p>
            <a:pPr lvl="1">
              <a:lnSpc>
                <a:spcPct val="95000"/>
              </a:lnSpc>
            </a:pPr>
            <a:r>
              <a:rPr lang="en-US" sz="3400" dirty="0"/>
              <a:t>The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ACID model </a:t>
            </a:r>
            <a:r>
              <a:rPr lang="en-US" sz="3400" dirty="0"/>
              <a:t>is implemented in most RDBMS</a:t>
            </a:r>
          </a:p>
          <a:p>
            <a:pPr>
              <a:lnSpc>
                <a:spcPct val="95000"/>
              </a:lnSpc>
            </a:pPr>
            <a:r>
              <a:rPr lang="en-US" sz="3600" dirty="0"/>
              <a:t>Triggers apply a given behavior when a condition is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hit</a:t>
            </a:r>
          </a:p>
          <a:p>
            <a:pPr lvl="1">
              <a:lnSpc>
                <a:spcPct val="95000"/>
              </a:lnSpc>
            </a:pPr>
            <a:r>
              <a:rPr lang="en-US" sz="3600" dirty="0"/>
              <a:t>Gives us temporary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INSERTED</a:t>
            </a:r>
            <a:r>
              <a:rPr lang="en-US" sz="3600" dirty="0"/>
              <a:t> and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DELETED </a:t>
            </a:r>
            <a:r>
              <a:rPr lang="en-US" sz="3600" dirty="0"/>
              <a:t>tables</a:t>
            </a:r>
          </a:p>
          <a:p>
            <a:r>
              <a:rPr lang="en-US" sz="3600" dirty="0"/>
              <a:t>Security in SQL Server can be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finely controlled</a:t>
            </a:r>
          </a:p>
          <a:p>
            <a:pPr lvl="1"/>
            <a:r>
              <a:rPr lang="en-US" sz="3400" dirty="0"/>
              <a:t>Using fixed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server roles </a:t>
            </a:r>
            <a:r>
              <a:rPr lang="en-US" sz="3400" dirty="0"/>
              <a:t>and fixed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database roles</a:t>
            </a:r>
          </a:p>
          <a:p>
            <a:r>
              <a:rPr lang="en-US" sz="3600" dirty="0"/>
              <a:t>Custom roles control permissions even more finely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6">
            <a:extLst/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18612" y="3941885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18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https://softuni.bg/courses/databases-basics-ms-sql-server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Database Programmability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8EF2B6-5B18-47E6-AE3D-42EA1A2B96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567" y="4608985"/>
            <a:ext cx="1445788" cy="12655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C623F3-71FC-417F-953C-73AEBE3765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260" y="2118450"/>
            <a:ext cx="1677939" cy="13252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2ABBA6-2710-4367-A72F-C5AA4C27FD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338" y="2267719"/>
            <a:ext cx="1652328" cy="13103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0021D02-9F07-4CC9-B34C-976257B256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338" y="3770366"/>
            <a:ext cx="1614229" cy="12239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82A620D-B684-4306-A7BB-0754B29D90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479" y="3691174"/>
            <a:ext cx="1737500" cy="13031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6F20E7-C26B-4553-999E-B09B8B59C1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881" y="2906941"/>
            <a:ext cx="1742213" cy="13209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5B42EF1-0313-4D11-8527-B99266BD36D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812" y="1295400"/>
            <a:ext cx="1693536" cy="128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3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Types of User-Defined Functions</a:t>
            </a:r>
            <a:endParaRPr lang="bg-BG" sz="3800" dirty="0"/>
          </a:p>
        </p:txBody>
      </p:sp>
      <p:sp>
        <p:nvSpPr>
          <p:cNvPr id="4843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Scalar</a:t>
            </a:r>
            <a:r>
              <a:rPr lang="en-US" dirty="0"/>
              <a:t> functions (like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SQRT(…)</a:t>
            </a:r>
            <a:r>
              <a:rPr lang="en-US" dirty="0"/>
              <a:t>)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Similar to the built-in functions</a:t>
            </a:r>
          </a:p>
          <a:p>
            <a:pPr lvl="1"/>
            <a:r>
              <a:rPr lang="en-US" dirty="0"/>
              <a:t>Return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single value</a:t>
            </a:r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Table-valued</a:t>
            </a:r>
            <a:r>
              <a:rPr lang="en-US" dirty="0"/>
              <a:t> functions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Similar to a view with parameters</a:t>
            </a:r>
          </a:p>
          <a:p>
            <a:pPr lvl="1"/>
            <a:r>
              <a:rPr lang="en-US" dirty="0"/>
              <a:t>Return a table as a result of single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SELECT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statement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Aggregate</a:t>
            </a:r>
            <a:r>
              <a:rPr lang="en-US" dirty="0"/>
              <a:t> functions (like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SUM(…)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Perform calculation over set of inputs values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Defined through external .NET functions</a:t>
            </a:r>
            <a:r>
              <a:rPr lang="bg-BG" dirty="0"/>
              <a:t>.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935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2015" y="1200163"/>
            <a:ext cx="604158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  <p:pic>
        <p:nvPicPr>
          <p:cNvPr id="444419" name="Picture 444418">
            <a:hlinkClick r:id="rId5"/>
            <a:extLst>
              <a:ext uri="{FF2B5EF4-FFF2-40B4-BE49-F238E27FC236}">
                <a16:creationId xmlns:a16="http://schemas.microsoft.com/office/drawing/2014/main" id="{11AB864B-16DB-4E79-8D1D-17DC466451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812" y="2829281"/>
            <a:ext cx="6858000" cy="1600200"/>
          </a:xfrm>
          <a:prstGeom prst="roundRect">
            <a:avLst>
              <a:gd name="adj" fmla="val 4155"/>
            </a:avLst>
          </a:prstGeom>
        </p:spPr>
      </p:pic>
      <p:pic>
        <p:nvPicPr>
          <p:cNvPr id="444421" name="Picture 444420">
            <a:hlinkClick r:id="rId7"/>
            <a:extLst>
              <a:ext uri="{FF2B5EF4-FFF2-40B4-BE49-F238E27FC236}">
                <a16:creationId xmlns:a16="http://schemas.microsoft.com/office/drawing/2014/main" id="{802FA4FB-578E-4705-B215-7F8F37CE13F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9227" y="4744163"/>
            <a:ext cx="4214369" cy="1768085"/>
          </a:xfrm>
          <a:prstGeom prst="roundRect">
            <a:avLst>
              <a:gd name="adj" fmla="val 2634"/>
            </a:avLst>
          </a:prstGeom>
        </p:spPr>
      </p:pic>
      <p:pic>
        <p:nvPicPr>
          <p:cNvPr id="444423" name="Picture 444422">
            <a:hlinkClick r:id="rId9"/>
            <a:extLst>
              <a:ext uri="{FF2B5EF4-FFF2-40B4-BE49-F238E27FC236}">
                <a16:creationId xmlns:a16="http://schemas.microsoft.com/office/drawing/2014/main" id="{EF7BD900-3620-4A4E-AAB5-2F447B3E49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4744162"/>
            <a:ext cx="6858000" cy="1768085"/>
          </a:xfrm>
          <a:prstGeom prst="roundRect">
            <a:avLst>
              <a:gd name="adj" fmla="val 5533"/>
            </a:avLst>
          </a:prstGeom>
        </p:spPr>
      </p:pic>
      <p:pic>
        <p:nvPicPr>
          <p:cNvPr id="444425" name="Picture 444424">
            <a:hlinkClick r:id="rId11"/>
            <a:extLst>
              <a:ext uri="{FF2B5EF4-FFF2-40B4-BE49-F238E27FC236}">
                <a16:creationId xmlns:a16="http://schemas.microsoft.com/office/drawing/2014/main" id="{31ED335E-3E51-4A9B-86AC-097CE7D2D4D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667" y="2829280"/>
            <a:ext cx="4212781" cy="1600200"/>
          </a:xfrm>
          <a:prstGeom prst="roundRect">
            <a:avLst>
              <a:gd name="adj" fmla="val 3568"/>
            </a:avLst>
          </a:prstGeom>
        </p:spPr>
      </p:pic>
      <p:pic>
        <p:nvPicPr>
          <p:cNvPr id="444427" name="Picture 444426">
            <a:hlinkClick r:id="rId13"/>
            <a:extLst>
              <a:ext uri="{FF2B5EF4-FFF2-40B4-BE49-F238E27FC236}">
                <a16:creationId xmlns:a16="http://schemas.microsoft.com/office/drawing/2014/main" id="{C30DB1A6-D05A-495D-B01B-A5BAE54F89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200163"/>
            <a:ext cx="5069009" cy="1314435"/>
          </a:xfrm>
          <a:prstGeom prst="roundRect">
            <a:avLst>
              <a:gd name="adj" fmla="val 3378"/>
            </a:avLst>
          </a:prstGeom>
        </p:spPr>
      </p:pic>
    </p:spTree>
    <p:extLst>
      <p:ext uri="{BB962C8B-B14F-4D97-AF65-F5344CB8AC3E}">
        <p14:creationId xmlns:p14="http://schemas.microsoft.com/office/powerpoint/2010/main" val="6958432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3104112"/>
            <a:ext cx="4423164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06733"/>
            <a:ext cx="3661164" cy="1576334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4961886"/>
            <a:ext cx="6678008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8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5551" y="1185153"/>
            <a:ext cx="3538056" cy="1597914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" y="1163573"/>
            <a:ext cx="3609026" cy="1619494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2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612" y="3139471"/>
            <a:ext cx="6678008" cy="1466011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42614114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/>
              <a:t>This course (slides, examples, demos, videos, homework, etc.)</a:t>
            </a:r>
            <a:br>
              <a:rPr lang="en-US"/>
            </a:br>
            <a:r>
              <a:rPr lang="en-US"/>
              <a:t>is licensed under the "</a:t>
            </a:r>
            <a:r>
              <a:rPr lang="en-US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>
                <a:hlinkClick r:id="rId3"/>
              </a:rPr>
              <a:t> 4.0 International</a:t>
            </a:r>
            <a:r>
              <a:rPr lang="en-US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Databases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Functions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23482" y="1042913"/>
            <a:ext cx="10733308" cy="54938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FUNCTION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udf_ProjectDurationWeeks (@StartDate DATETIME, @EndDate DATETIME)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RETURNS INT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DECLARE @projectWeeks INT;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IF(@EndDate IS NULL)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SET @EndDate = GETDATE()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END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SET @projectWeeks = DATEDIFF(WEEK, @StartDate, @EndDate)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@projectWeeks;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  <a:endParaRPr lang="en-GB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6090136" y="1769900"/>
            <a:ext cx="2514600" cy="476903"/>
          </a:xfrm>
          <a:prstGeom prst="wedgeRoundRectCallout">
            <a:avLst>
              <a:gd name="adj1" fmla="val -39572"/>
              <a:gd name="adj2" fmla="val -1002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Function Name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8974471" y="1840239"/>
            <a:ext cx="2147754" cy="476903"/>
          </a:xfrm>
          <a:prstGeom prst="wedgeRoundRectCallout">
            <a:avLst>
              <a:gd name="adj1" fmla="val -43564"/>
              <a:gd name="adj2" fmla="val -1113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Parameters 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2158888" y="2491154"/>
            <a:ext cx="2300155" cy="476903"/>
          </a:xfrm>
          <a:prstGeom prst="wedgeRoundRectCallout">
            <a:avLst>
              <a:gd name="adj1" fmla="val -36136"/>
              <a:gd name="adj2" fmla="val -873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Return Type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332303" y="2773193"/>
            <a:ext cx="1538155" cy="476903"/>
          </a:xfrm>
          <a:prstGeom prst="wedgeRoundRectCallout">
            <a:avLst>
              <a:gd name="adj1" fmla="val -61022"/>
              <a:gd name="adj2" fmla="val 506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Variable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200528" y="3641335"/>
            <a:ext cx="2286000" cy="476903"/>
          </a:xfrm>
          <a:prstGeom prst="wedgeRoundRectCallout">
            <a:avLst>
              <a:gd name="adj1" fmla="val -58799"/>
              <a:gd name="adj2" fmla="val -362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IF Statement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420336" y="5635869"/>
            <a:ext cx="2286000" cy="476903"/>
          </a:xfrm>
          <a:prstGeom prst="wedgeRoundRectCallout">
            <a:avLst>
              <a:gd name="adj1" fmla="val -58799"/>
              <a:gd name="adj2" fmla="val -362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Return Value</a:t>
            </a:r>
          </a:p>
        </p:txBody>
      </p:sp>
    </p:spTree>
    <p:extLst>
      <p:ext uri="{BB962C8B-B14F-4D97-AF65-F5344CB8AC3E}">
        <p14:creationId xmlns:p14="http://schemas.microsoft.com/office/powerpoint/2010/main" val="90328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are called using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schemaName.functionName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Execute Functions 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30707" y="1893818"/>
            <a:ext cx="10727410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 [ProjectID],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[StartDate],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[EndDate],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dbo.udf_ProjectDurationWeeks([StartDate],[EndDate])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AS ProjectWeeks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FROM [SoftUni].[dbo].[Projects]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998231"/>
              </p:ext>
            </p:extLst>
          </p:nvPr>
        </p:nvGraphicFramePr>
        <p:xfrm>
          <a:off x="730704" y="4583282"/>
          <a:ext cx="10727412" cy="1941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81853">
                  <a:extLst>
                    <a:ext uri="{9D8B030D-6E8A-4147-A177-3AD203B41FA5}">
                      <a16:colId xmlns:a16="http://schemas.microsoft.com/office/drawing/2014/main" val="359195456"/>
                    </a:ext>
                  </a:extLst>
                </a:gridCol>
                <a:gridCol w="2681853">
                  <a:extLst>
                    <a:ext uri="{9D8B030D-6E8A-4147-A177-3AD203B41FA5}">
                      <a16:colId xmlns:a16="http://schemas.microsoft.com/office/drawing/2014/main" val="491820112"/>
                    </a:ext>
                  </a:extLst>
                </a:gridCol>
                <a:gridCol w="2681853">
                  <a:extLst>
                    <a:ext uri="{9D8B030D-6E8A-4147-A177-3AD203B41FA5}">
                      <a16:colId xmlns:a16="http://schemas.microsoft.com/office/drawing/2014/main" val="3774891810"/>
                    </a:ext>
                  </a:extLst>
                </a:gridCol>
                <a:gridCol w="2681853">
                  <a:extLst>
                    <a:ext uri="{9D8B030D-6E8A-4147-A177-3AD203B41FA5}">
                      <a16:colId xmlns:a16="http://schemas.microsoft.com/office/drawing/2014/main" val="3776866281"/>
                    </a:ext>
                  </a:extLst>
                </a:gridCol>
              </a:tblGrid>
              <a:tr h="319684">
                <a:tc>
                  <a:txBody>
                    <a:bodyPr/>
                    <a:lstStyle/>
                    <a:p>
                      <a:r>
                        <a:rPr lang="en-US" sz="24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ProjectID</a:t>
                      </a:r>
                    </a:p>
                  </a:txBody>
                  <a:tcPr marL="119668" marR="119668" marT="59835" marB="59835"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StartDate</a:t>
                      </a:r>
                    </a:p>
                  </a:txBody>
                  <a:tcPr marL="119668" marR="119668" marT="59835" marB="59835"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EndDate</a:t>
                      </a:r>
                    </a:p>
                  </a:txBody>
                  <a:tcPr marL="119668" marR="119668" marT="59835" marB="59835"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ProjectWeeks</a:t>
                      </a:r>
                    </a:p>
                  </a:txBody>
                  <a:tcPr marL="119668" marR="119668" marT="59835" marB="59835"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601892"/>
                  </a:ext>
                </a:extLst>
              </a:tr>
              <a:tr h="319684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bg-BG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2016-09-01</a:t>
                      </a:r>
                      <a:endParaRPr lang="bg-BG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2016-10-07</a:t>
                      </a:r>
                      <a:endParaRPr lang="bg-BG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  <a:endParaRPr lang="bg-BG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8236447"/>
                  </a:ext>
                </a:extLst>
              </a:tr>
              <a:tr h="319684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bg-BG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2016-10-01</a:t>
                      </a:r>
                      <a:endParaRPr lang="bg-BG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2016-10-07</a:t>
                      </a:r>
                      <a:endParaRPr lang="bg-BG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bg-BG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275746"/>
                  </a:ext>
                </a:extLst>
              </a:tr>
              <a:tr h="319684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bg-BG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2015-10-07</a:t>
                      </a:r>
                      <a:endParaRPr lang="bg-BG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NULL</a:t>
                      </a:r>
                      <a:endParaRPr lang="bg-BG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52</a:t>
                      </a:r>
                      <a:endParaRPr lang="bg-BG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521319"/>
                  </a:ext>
                </a:extLst>
              </a:tr>
            </a:tbl>
          </a:graphicData>
        </a:graphic>
      </p:graphicFrame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323012" y="1791976"/>
            <a:ext cx="1748678" cy="1047096"/>
          </a:xfrm>
          <a:prstGeom prst="wedgeRoundRectCallout">
            <a:avLst>
              <a:gd name="adj1" fmla="val -43317"/>
              <a:gd name="adj2" fmla="val 747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Call the </a:t>
            </a:r>
            <a:br>
              <a:rPr lang="en-US" sz="2800" noProof="1">
                <a:solidFill>
                  <a:srgbClr val="FFFFFF"/>
                </a:solidFill>
              </a:rPr>
            </a:br>
            <a:r>
              <a:rPr lang="en-US" sz="2800" noProof="1">
                <a:solidFill>
                  <a:srgbClr val="FFFFFF"/>
                </a:solidFill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187197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sz="3200" dirty="0"/>
              <a:t>Write a function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ufn_GetSalaryLevel</a:t>
            </a:r>
            <a:r>
              <a:rPr lang="en-GB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(@salary MONEY)</a:t>
            </a:r>
            <a:r>
              <a:rPr lang="en-GB" sz="3200" dirty="0"/>
              <a:t> that receives </a:t>
            </a:r>
            <a:r>
              <a:rPr lang="en-GB" sz="3200" dirty="0">
                <a:solidFill>
                  <a:schemeClr val="tx2">
                    <a:lumMod val="75000"/>
                  </a:schemeClr>
                </a:solidFill>
              </a:rPr>
              <a:t>salary</a:t>
            </a:r>
            <a:r>
              <a:rPr lang="en-GB" sz="3200" dirty="0"/>
              <a:t> of an employee and returns the </a:t>
            </a:r>
            <a:r>
              <a:rPr lang="en-GB" sz="3200" dirty="0">
                <a:solidFill>
                  <a:schemeClr val="tx2">
                    <a:lumMod val="75000"/>
                  </a:schemeClr>
                </a:solidFill>
              </a:rPr>
              <a:t>level of the salary</a:t>
            </a:r>
            <a:r>
              <a:rPr lang="en-GB" sz="3200" dirty="0"/>
              <a:t>.</a:t>
            </a:r>
            <a:endParaRPr lang="en-US" sz="3200" dirty="0"/>
          </a:p>
          <a:p>
            <a:pPr lvl="1"/>
            <a:r>
              <a:rPr lang="en-GB" sz="2800" dirty="0"/>
              <a:t>If salary is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&lt; 30000</a:t>
            </a:r>
            <a:r>
              <a:rPr lang="en-GB" sz="2800" dirty="0"/>
              <a:t> return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“Low”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GB" sz="2800" dirty="0"/>
              <a:t>If salary is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between 30000 and 50000 (inclusive) </a:t>
            </a:r>
            <a:r>
              <a:rPr lang="en-GB" sz="2800" dirty="0"/>
              <a:t>return</a:t>
            </a:r>
            <a:r>
              <a:rPr lang="en-GB" sz="2800" b="1" dirty="0"/>
              <a:t>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“Average”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GB" sz="2800" dirty="0"/>
              <a:t>If salary is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&gt; 50000 </a:t>
            </a:r>
            <a:r>
              <a:rPr lang="en-GB" sz="2800" dirty="0"/>
              <a:t>return</a:t>
            </a:r>
            <a:r>
              <a:rPr lang="en-GB" sz="2800" b="1" dirty="0"/>
              <a:t>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“High”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Salary Level Function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https://judge.softuni.bg/Contests/Practice/Index/302#4</a:t>
            </a:r>
            <a:endParaRPr lang="en-US" dirty="0"/>
          </a:p>
        </p:txBody>
      </p:sp>
      <p:pic>
        <p:nvPicPr>
          <p:cNvPr id="9" name="Picture 4" descr="application, desktop, development, programming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170" y="4358072"/>
            <a:ext cx="1744842" cy="174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Картина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812" y="4358072"/>
            <a:ext cx="6096000" cy="158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1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0675" grpId="0" uiExpand="1" build="p"/>
    </p:bldLst>
  </p:timing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3769</TotalTime>
  <Words>2905</Words>
  <Application>Microsoft Office PowerPoint</Application>
  <PresentationFormat>Custom</PresentationFormat>
  <Paragraphs>697</Paragraphs>
  <Slides>63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Arial</vt:lpstr>
      <vt:lpstr>Calibri</vt:lpstr>
      <vt:lpstr>Consolas</vt:lpstr>
      <vt:lpstr>Wingdings</vt:lpstr>
      <vt:lpstr>Wingdings 2</vt:lpstr>
      <vt:lpstr>SoftUni 16x9</vt:lpstr>
      <vt:lpstr>Database Programmability</vt:lpstr>
      <vt:lpstr>Table of Contents </vt:lpstr>
      <vt:lpstr>Questions</vt:lpstr>
      <vt:lpstr>User-Defined Functions</vt:lpstr>
      <vt:lpstr>Functions: Basic Definition</vt:lpstr>
      <vt:lpstr>Types of User-Defined Functions</vt:lpstr>
      <vt:lpstr>Create Functions </vt:lpstr>
      <vt:lpstr>Execute Functions </vt:lpstr>
      <vt:lpstr>Problem: Salary Level Function</vt:lpstr>
      <vt:lpstr>Solution: Salary Level Function (1)</vt:lpstr>
      <vt:lpstr>Solution: Salary Level Function (2)</vt:lpstr>
      <vt:lpstr>Stored Procedures</vt:lpstr>
      <vt:lpstr>What are Stored Procedures?</vt:lpstr>
      <vt:lpstr>Creating Stored Procedures</vt:lpstr>
      <vt:lpstr>Executing Stored Procedures</vt:lpstr>
      <vt:lpstr>Altering Stored Procedures</vt:lpstr>
      <vt:lpstr>Dropping Stored Procedures</vt:lpstr>
      <vt:lpstr>Stored Procedures</vt:lpstr>
      <vt:lpstr>Defining Parameterized Procedures</vt:lpstr>
      <vt:lpstr>Parameterized Stored Procedures – Example</vt:lpstr>
      <vt:lpstr>Passing Parameter Values</vt:lpstr>
      <vt:lpstr>Returning Values Using OUTPUT Parameters</vt:lpstr>
      <vt:lpstr>Problem: Employees with Three Projects</vt:lpstr>
      <vt:lpstr>Solution: Employees with Three Projects (1)</vt:lpstr>
      <vt:lpstr>Solution: Employees with Three Projects (2)</vt:lpstr>
      <vt:lpstr>Problem: Withdraw Money</vt:lpstr>
      <vt:lpstr>Solution: Withdraw Money (1)</vt:lpstr>
      <vt:lpstr>Solution: Withdraw Money (2)</vt:lpstr>
      <vt:lpstr>Transactions</vt:lpstr>
      <vt:lpstr>Transactions</vt:lpstr>
      <vt:lpstr>Transactions: Lifecycle (Rollback)</vt:lpstr>
      <vt:lpstr>Transactions: Lifecycle (Commit)</vt:lpstr>
      <vt:lpstr>Transactions Behavior</vt:lpstr>
      <vt:lpstr>Transactions: What Can Go Wrong?</vt:lpstr>
      <vt:lpstr>Checkpoints in games</vt:lpstr>
      <vt:lpstr>What are Transactions?</vt:lpstr>
      <vt:lpstr>Transactions Syntax</vt:lpstr>
      <vt:lpstr>ACID Model</vt:lpstr>
      <vt:lpstr>Transaction Properties</vt:lpstr>
      <vt:lpstr>Atomicity</vt:lpstr>
      <vt:lpstr>Consistency</vt:lpstr>
      <vt:lpstr>Isolation</vt:lpstr>
      <vt:lpstr>Durability</vt:lpstr>
      <vt:lpstr>Triggers</vt:lpstr>
      <vt:lpstr>What Are Triggers?</vt:lpstr>
      <vt:lpstr>After Trigger</vt:lpstr>
      <vt:lpstr>Instead of Trigger</vt:lpstr>
      <vt:lpstr>Instead of Trigger</vt:lpstr>
      <vt:lpstr>Events</vt:lpstr>
      <vt:lpstr>After Triggers</vt:lpstr>
      <vt:lpstr>Instead Of Triggers</vt:lpstr>
      <vt:lpstr>Database Security</vt:lpstr>
      <vt:lpstr>Database Security: SQL Server</vt:lpstr>
      <vt:lpstr>Custom Roles</vt:lpstr>
      <vt:lpstr>Custom Role Permissions</vt:lpstr>
      <vt:lpstr>Custom Role Permissions (2)</vt:lpstr>
      <vt:lpstr>Summary</vt:lpstr>
      <vt:lpstr>Summary</vt:lpstr>
      <vt:lpstr>Database Programmability</vt:lpstr>
      <vt:lpstr>SoftUni Diamond Partners</vt:lpstr>
      <vt:lpstr>SoftUni Diamond Partners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Functions and Procedures</dc:title>
  <dc:subject>Software Development Course</dc:subject>
  <dc:creator>Software University Foundation</dc:creator>
  <cp:keywords>Databases, SoftUni, Software University, MSSQL, SQL Management Studio, SQL Server Express</cp:keywords>
  <dc:description>Software University Foundation - http://softuni.org</dc:description>
  <cp:lastModifiedBy>andrianatodorova@outlook.com</cp:lastModifiedBy>
  <cp:revision>281</cp:revision>
  <dcterms:created xsi:type="dcterms:W3CDTF">2014-01-02T17:00:34Z</dcterms:created>
  <dcterms:modified xsi:type="dcterms:W3CDTF">2018-05-21T19:57:15Z</dcterms:modified>
  <cp:category>DB Basics Course @ SoftUni - https://softuni.bg/courses/databases-basics-ms-sql-server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